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Angsana New" pitchFamily="18" charset="-34"/>
      <p:regular r:id="rId18"/>
      <p:bold r:id="rId19"/>
      <p:italic r:id="rId20"/>
      <p:boldItalic r:id="rId21"/>
    </p:embeddedFont>
    <p:embeddedFont>
      <p:font typeface="Tahoma" pitchFamily="34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ordia New" pitchFamily="34" charset="-34"/>
      <p:regular r:id="rId28"/>
      <p:bold r:id="rId29"/>
      <p:italic r:id="rId30"/>
      <p:boldItalic r:id="rId3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009900"/>
    <a:srgbClr val="FF9900"/>
    <a:srgbClr val="6600CC"/>
    <a:srgbClr val="FF0000"/>
    <a:srgbClr val="CC0000"/>
    <a:srgbClr val="00CC00"/>
    <a:srgbClr val="CC00CC"/>
    <a:srgbClr val="F2E8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40" autoAdjust="0"/>
    <p:restoredTop sz="94660"/>
  </p:normalViewPr>
  <p:slideViewPr>
    <p:cSldViewPr>
      <p:cViewPr varScale="1">
        <p:scale>
          <a:sx n="68" d="100"/>
          <a:sy n="68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DF92-F2D7-4388-881A-68145D4B9385}" type="datetimeFigureOut">
              <a:rPr lang="th-TH" smtClean="0"/>
              <a:pPr/>
              <a:t>17/01/57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39C-5E12-45FB-AC4F-0CC02E6BAF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u"/>
    <p:sndAc>
      <p:stSnd>
        <p:snd r:embed="rId1" name="voltag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DF92-F2D7-4388-881A-68145D4B9385}" type="datetimeFigureOut">
              <a:rPr lang="th-TH" smtClean="0"/>
              <a:pPr/>
              <a:t>17/01/57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39C-5E12-45FB-AC4F-0CC02E6BAF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u"/>
    <p:sndAc>
      <p:stSnd>
        <p:snd r:embed="rId1" name="voltag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DF92-F2D7-4388-881A-68145D4B9385}" type="datetimeFigureOut">
              <a:rPr lang="th-TH" smtClean="0"/>
              <a:pPr/>
              <a:t>17/01/57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39C-5E12-45FB-AC4F-0CC02E6BAF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u"/>
    <p:sndAc>
      <p:stSnd>
        <p:snd r:embed="rId1" name="voltag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DF92-F2D7-4388-881A-68145D4B9385}" type="datetimeFigureOut">
              <a:rPr lang="th-TH" smtClean="0"/>
              <a:pPr/>
              <a:t>17/01/57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39C-5E12-45FB-AC4F-0CC02E6BAF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u"/>
    <p:sndAc>
      <p:stSnd>
        <p:snd r:embed="rId1" name="voltag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DF92-F2D7-4388-881A-68145D4B9385}" type="datetimeFigureOut">
              <a:rPr lang="th-TH" smtClean="0"/>
              <a:pPr/>
              <a:t>17/01/57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39C-5E12-45FB-AC4F-0CC02E6BAF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u"/>
    <p:sndAc>
      <p:stSnd>
        <p:snd r:embed="rId1" name="voltag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DF92-F2D7-4388-881A-68145D4B9385}" type="datetimeFigureOut">
              <a:rPr lang="th-TH" smtClean="0"/>
              <a:pPr/>
              <a:t>17/01/57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39C-5E12-45FB-AC4F-0CC02E6BAF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u"/>
    <p:sndAc>
      <p:stSnd>
        <p:snd r:embed="rId1" name="voltag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DF92-F2D7-4388-881A-68145D4B9385}" type="datetimeFigureOut">
              <a:rPr lang="th-TH" smtClean="0"/>
              <a:pPr/>
              <a:t>17/01/57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39C-5E12-45FB-AC4F-0CC02E6BAF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u"/>
    <p:sndAc>
      <p:stSnd>
        <p:snd r:embed="rId1" name="voltag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DF92-F2D7-4388-881A-68145D4B9385}" type="datetimeFigureOut">
              <a:rPr lang="th-TH" smtClean="0"/>
              <a:pPr/>
              <a:t>17/01/57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39C-5E12-45FB-AC4F-0CC02E6BAF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u"/>
    <p:sndAc>
      <p:stSnd>
        <p:snd r:embed="rId1" name="voltag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DF92-F2D7-4388-881A-68145D4B9385}" type="datetimeFigureOut">
              <a:rPr lang="th-TH" smtClean="0"/>
              <a:pPr/>
              <a:t>17/01/57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39C-5E12-45FB-AC4F-0CC02E6BAF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u"/>
    <p:sndAc>
      <p:stSnd>
        <p:snd r:embed="rId1" name="voltag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DF92-F2D7-4388-881A-68145D4B9385}" type="datetimeFigureOut">
              <a:rPr lang="th-TH" smtClean="0"/>
              <a:pPr/>
              <a:t>17/01/57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39C-5E12-45FB-AC4F-0CC02E6BAF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u"/>
    <p:sndAc>
      <p:stSnd>
        <p:snd r:embed="rId1" name="voltag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DF92-F2D7-4388-881A-68145D4B9385}" type="datetimeFigureOut">
              <a:rPr lang="th-TH" smtClean="0"/>
              <a:pPr/>
              <a:t>17/01/57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539C-5E12-45FB-AC4F-0CC02E6BAF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u"/>
    <p:sndAc>
      <p:stSnd>
        <p:snd r:embed="rId1" name="voltag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DF92-F2D7-4388-881A-68145D4B9385}" type="datetimeFigureOut">
              <a:rPr lang="th-TH" smtClean="0"/>
              <a:pPr/>
              <a:t>17/01/57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539C-5E12-45FB-AC4F-0CC02E6BAF7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  <p:sndAc>
      <p:stSnd>
        <p:snd r:embed="rId13" name="voltag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.gif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gif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10" Type="http://schemas.openxmlformats.org/officeDocument/2006/relationships/image" Target="../media/image11.jpeg"/><Relationship Id="rId4" Type="http://schemas.openxmlformats.org/officeDocument/2006/relationships/slide" Target="slide12.xml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.jpeg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audio" Target="../media/audio2.wav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142852"/>
            <a:ext cx="6715172" cy="785817"/>
          </a:xfr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55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Unit: How do plants drink?</a:t>
            </a:r>
            <a:endParaRPr lang="th-TH" sz="355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844" y="1000109"/>
            <a:ext cx="8858312" cy="785817"/>
          </a:xfrm>
          <a:prstGeom prst="rect">
            <a:avLst/>
          </a:prstGeom>
          <a:solidFill>
            <a:srgbClr val="00CC00"/>
          </a:solidFill>
          <a:ln w="25400" cap="flat" cmpd="sng" algn="ctr">
            <a:solidFill>
              <a:srgbClr val="00CC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Topic: Water Transportation in Plants</a:t>
            </a:r>
            <a:endParaRPr kumimoji="0" lang="th-TH" sz="35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2844" y="142853"/>
            <a:ext cx="2071702" cy="785817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M.1</a:t>
            </a:r>
            <a:endParaRPr kumimoji="0" lang="th-TH" sz="35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Left Arrow 5">
            <a:hlinkClick r:id="" action="ppaction://hlinkshowjump?jump=nextslide" highlightClick="1">
              <a:snd r:embed="rId4" name="arrow.wav" builtIn="1"/>
            </a:hlinkClick>
          </p:cNvPr>
          <p:cNvSpPr/>
          <p:nvPr/>
        </p:nvSpPr>
        <p:spPr>
          <a:xfrm flipH="1">
            <a:off x="8715404" y="6357958"/>
            <a:ext cx="428596" cy="428604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0034" y="500042"/>
            <a:ext cx="8143932" cy="868346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Imperative Sentence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00100" y="1500174"/>
            <a:ext cx="750099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the infinitive to form the imperative.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00298" y="2571744"/>
            <a:ext cx="2000264" cy="785818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Infinitive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3438" y="2571744"/>
            <a:ext cx="2500330" cy="785818"/>
          </a:xfrm>
          <a:prstGeom prst="roundRect">
            <a:avLst/>
          </a:prstGeom>
          <a:solidFill>
            <a:srgbClr val="CC00CC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complement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86050" y="3500438"/>
            <a:ext cx="585791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Come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here.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786050" y="4071942"/>
            <a:ext cx="585791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Clean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classroom.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86050" y="4643446"/>
            <a:ext cx="585791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your father.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86050" y="5214950"/>
            <a:ext cx="585791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flower in colored water.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00100" y="1714488"/>
            <a:ext cx="750099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Put “Don’t” before an infinitive to form a negative sentence.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43240" y="2571744"/>
            <a:ext cx="2000264" cy="785818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nfinitive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14942" y="2571744"/>
            <a:ext cx="2500330" cy="785818"/>
          </a:xfrm>
          <a:prstGeom prst="roundRect">
            <a:avLst/>
          </a:prstGeom>
          <a:solidFill>
            <a:srgbClr val="CC00CC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complement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00166" y="2571744"/>
            <a:ext cx="1571636" cy="78581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Don’t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714480" y="3500438"/>
            <a:ext cx="585791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Don’t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come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here.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14480" y="4071942"/>
            <a:ext cx="585791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Don’t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clean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classroom.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714480" y="4643446"/>
            <a:ext cx="585791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Don’t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your father.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714480" y="5214950"/>
            <a:ext cx="678661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Don’t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flower in colored water.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0" grpId="1" animBg="1"/>
      <p:bldP spid="11" grpId="0" animBg="1"/>
      <p:bldP spid="11" grpId="1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5548333"/>
            <a:ext cx="809625" cy="8096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0034" y="500042"/>
            <a:ext cx="8143932" cy="868346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Imperative Sentence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1472" y="1571612"/>
            <a:ext cx="821537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Another form of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imperative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using “Let’s” before an infinitive to be an invitation.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1802" y="2571744"/>
            <a:ext cx="2000264" cy="785818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nfinitive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14942" y="2571744"/>
            <a:ext cx="2500330" cy="785818"/>
          </a:xfrm>
          <a:prstGeom prst="roundRect">
            <a:avLst/>
          </a:prstGeom>
          <a:solidFill>
            <a:srgbClr val="CC00CC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complement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14480" y="3500438"/>
            <a:ext cx="585791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Let’s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go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to school.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14480" y="4071942"/>
            <a:ext cx="585791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Let’s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begin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 experiment.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14480" y="4643446"/>
            <a:ext cx="664373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Let’s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our mother cook dinner.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14480" y="5214950"/>
            <a:ext cx="642942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Let’s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ride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bike to a supermarket.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57290" y="2571744"/>
            <a:ext cx="1571636" cy="78581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Let’s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3" grpId="0"/>
      <p:bldP spid="14" grpId="0"/>
      <p:bldP spid="15" grpId="0"/>
      <p:bldP spid="16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hlinkClick r:id="rId4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1714480" y="2571744"/>
            <a:ext cx="5786478" cy="1285884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Observation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11.gif">
            <a:hlinkClick r:id="rId6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8148" y="5548333"/>
            <a:ext cx="809625" cy="8096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0034" y="500042"/>
            <a:ext cx="8143932" cy="86834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Plant Transportation Experiment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>
            <a:hlinkClick r:id="rId4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1714480" y="2571744"/>
            <a:ext cx="5786478" cy="12858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Experimental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Equipment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itle 1">
            <a:hlinkClick r:id="rId8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1714480" y="2571744"/>
            <a:ext cx="5786478" cy="128588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Plant Transportation Experiment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2" grpId="0" animBg="1"/>
      <p:bldP spid="12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5548333"/>
            <a:ext cx="809625" cy="809625"/>
          </a:xfrm>
          <a:prstGeom prst="rect">
            <a:avLst/>
          </a:prstGeom>
        </p:spPr>
      </p:pic>
      <p:sp>
        <p:nvSpPr>
          <p:cNvPr id="5" name="Title 1">
            <a:hlinkClick r:id="rId7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500034" y="488952"/>
            <a:ext cx="8143932" cy="8683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Experimental Equipment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a glass of wat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1857364"/>
            <a:ext cx="2469713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food coloring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992" y="1857364"/>
            <a:ext cx="2428892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white Carnation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198" y="1857364"/>
            <a:ext cx="2428892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514351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glass of water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514351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food coloring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5143512"/>
            <a:ext cx="328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white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Florist’s Mun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357298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b="1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Directions: 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Make a group of three by counting 1 to 11.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Walk to your own group.</a:t>
            </a:r>
          </a:p>
          <a:p>
            <a:r>
              <a:rPr lang="en-US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Listen to the sound and do what you hear.</a:t>
            </a:r>
            <a:endParaRPr lang="th-TH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0034" y="500042"/>
            <a:ext cx="8143932" cy="86834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Plant Transportation Experiment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11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5548333"/>
            <a:ext cx="809625" cy="809625"/>
          </a:xfrm>
          <a:prstGeom prst="rect">
            <a:avLst/>
          </a:prstGeom>
        </p:spPr>
      </p:pic>
      <p:sp>
        <p:nvSpPr>
          <p:cNvPr id="4" name="Title 1">
            <a:hlinkClick r:id="rId7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2285984" y="1857364"/>
            <a:ext cx="5857916" cy="78581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Take a glass of water.</a:t>
            </a:r>
            <a:endParaRPr kumimoji="0" lang="th-TH" sz="2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>
            <a:hlinkClick r:id="rId7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2285984" y="2786058"/>
            <a:ext cx="5857916" cy="785818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Add some food coloring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into a glass of water.</a:t>
            </a:r>
            <a:endParaRPr kumimoji="0" lang="th-TH" sz="2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>
            <a:hlinkClick r:id="rId7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2285984" y="3714752"/>
            <a:ext cx="5857916" cy="785818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Mix it completely.</a:t>
            </a:r>
            <a:endParaRPr kumimoji="0" lang="th-TH" sz="2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>
            <a:hlinkClick r:id="rId7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2285984" y="4643446"/>
            <a:ext cx="5857916" cy="78581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 a white flower into a glass of colored water.</a:t>
            </a:r>
            <a:endParaRPr kumimoji="0" lang="th-TH" sz="2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0034" y="500042"/>
            <a:ext cx="8143932" cy="86834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Science Show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11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5548333"/>
            <a:ext cx="809625" cy="8096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14348" y="1357298"/>
            <a:ext cx="7858180" cy="478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Directions: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Stay with your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own group and finish your observation worksheet.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baseline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Take ten minutes to create your own talented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b="1" baseline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cience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show about transportation experiment.</a:t>
            </a:r>
          </a:p>
          <a:p>
            <a:pPr marL="742950" lvl="0" indent="-742950">
              <a:spcBef>
                <a:spcPct val="0"/>
              </a:spcBef>
              <a:buFontTx/>
              <a:buAutoNum type="arabicPeriod"/>
              <a:defRPr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6600CC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Prepare your dialogues  and necessary stuffs of a show.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the show, tell your friends the steps and the outcome of the experiment. Try to make it interesting.</a:t>
            </a:r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76" y="5929330"/>
            <a:ext cx="809625" cy="809625"/>
          </a:xfrm>
          <a:prstGeom prst="rect">
            <a:avLst/>
          </a:prstGeom>
        </p:spPr>
      </p:pic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85818"/>
          </a:xfrm>
          <a:prstGeom prst="rect">
            <a:avLst/>
          </a:prstGeom>
          <a:solidFill>
            <a:srgbClr val="F2E81A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Adobe Gothic Std B" pitchFamily="34" charset="-128"/>
                <a:ea typeface="Adobe Gothic Std B" pitchFamily="34" charset="-128"/>
              </a:rPr>
              <a:t>     </a:t>
            </a:r>
            <a:r>
              <a:rPr lang="en-US" sz="355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550" b="1" spc="6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C T I V I T I E S</a:t>
            </a:r>
            <a:endParaRPr lang="th-TH" sz="3550" b="1" spc="60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itle 1">
            <a:hlinkClick r:id="rId4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285720" y="928670"/>
            <a:ext cx="2714644" cy="78581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Video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itle 1">
            <a:hlinkClick r:id="rId6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3143240" y="928670"/>
            <a:ext cx="2786082" cy="78581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Vocabulary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itle 1">
            <a:hlinkClick r:id="rId7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6072198" y="928670"/>
            <a:ext cx="2786082" cy="785818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Structure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itle 1">
            <a:hlinkClick r:id="rId8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928662" y="1857364"/>
            <a:ext cx="3500462" cy="785818"/>
          </a:xfrm>
          <a:prstGeom prst="rect">
            <a:avLst/>
          </a:prstGeom>
          <a:solidFill>
            <a:srgbClr val="CC00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Experiment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itle 1">
            <a:hlinkClick r:id="rId9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4643438" y="1857364"/>
            <a:ext cx="3500462" cy="7858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Science Show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Left Arrow 8">
            <a:hlinkClick r:id="" action="ppaction://hlinkshowjump?jump=previousslide" highlightClick="1">
              <a:snd r:embed="rId5" name="arrow.wav" builtIn="1"/>
            </a:hlinkClick>
          </p:cNvPr>
          <p:cNvSpPr/>
          <p:nvPr/>
        </p:nvSpPr>
        <p:spPr>
          <a:xfrm>
            <a:off x="8715404" y="6357958"/>
            <a:ext cx="428596" cy="428604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00034" y="500042"/>
            <a:ext cx="8143932" cy="8683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Colored Flowers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5548333"/>
            <a:ext cx="809625" cy="8096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4348" y="2274902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1. What do we need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for this experiment?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2910" y="3786190"/>
            <a:ext cx="7786742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How long do the flowers take to change their colors?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0034" y="500042"/>
            <a:ext cx="8143932" cy="8683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Colored Flowers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dcolo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500174"/>
            <a:ext cx="4393437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488952"/>
            <a:ext cx="8158162" cy="868346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3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food coloring (n.)</a:t>
            </a:r>
            <a:endParaRPr lang="th-TH" sz="35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5286388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digestible substance used to give color to food; "food color made from vegetable dyes"</a:t>
            </a:r>
            <a:endParaRPr 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1538" y="5357826"/>
            <a:ext cx="7072362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Mix some </a:t>
            </a:r>
            <a:r>
              <a:rPr lang="en-US" sz="355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food coloring </a:t>
            </a:r>
            <a:r>
              <a:rPr lang="en-US" sz="35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water in </a:t>
            </a:r>
            <a:r>
              <a:rPr lang="en-US" sz="35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glass.</a:t>
            </a:r>
            <a:endParaRPr kumimoji="0" lang="th-TH" sz="35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11.gif">
            <a:hlinkClick r:id="rId5" action="ppaction://hlinksldjump">
              <a:snd r:embed="rId6" name="arrow.wav" builtIn="1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586" y="5548333"/>
            <a:ext cx="809625" cy="809625"/>
          </a:xfrm>
          <a:prstGeom prst="rect">
            <a:avLst/>
          </a:prstGeom>
        </p:spPr>
      </p:pic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dcolo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500174"/>
            <a:ext cx="4393437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488952"/>
            <a:ext cx="8158162" cy="868346"/>
          </a:xfrm>
          <a:solidFill>
            <a:srgbClr val="009900"/>
          </a:solidFill>
          <a:ln>
            <a:solidFill>
              <a:srgbClr val="009900"/>
            </a:solidFill>
          </a:ln>
        </p:spPr>
        <p:txBody>
          <a:bodyPr>
            <a:noAutofit/>
          </a:bodyPr>
          <a:lstStyle/>
          <a:p>
            <a:r>
              <a:rPr lang="en-US" sz="3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stem (n.)</a:t>
            </a:r>
            <a:endParaRPr lang="th-TH" sz="35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536432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long, thin part of a plant that the leaves and flowers grow on</a:t>
            </a:r>
            <a:endParaRPr 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1538" y="5357826"/>
            <a:ext cx="7072362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are a lot of leaves on the </a:t>
            </a:r>
            <a:r>
              <a:rPr lang="en-US" sz="3550" b="1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stems</a:t>
            </a:r>
            <a:r>
              <a:rPr lang="en-US" sz="35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plants.</a:t>
            </a:r>
            <a:endParaRPr kumimoji="0" lang="th-TH" sz="35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dcolo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500174"/>
            <a:ext cx="4429156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488952"/>
            <a:ext cx="8158162" cy="868346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3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evaporate (v.)</a:t>
            </a:r>
            <a:endParaRPr lang="th-TH" sz="35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5314906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cause a liquid to change to a gas especially by heating</a:t>
            </a:r>
            <a:endParaRPr 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1538" y="5357826"/>
            <a:ext cx="7072362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a liquid </a:t>
            </a:r>
            <a:r>
              <a:rPr lang="en-US" sz="355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evaporates</a:t>
            </a:r>
            <a:r>
              <a:rPr lang="en-US" sz="35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it changes into vapour.</a:t>
            </a:r>
            <a:endParaRPr kumimoji="0" lang="th-TH" sz="35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dcolo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500174"/>
            <a:ext cx="4393437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488952"/>
            <a:ext cx="8158162" cy="868346"/>
          </a:xfrm>
          <a:solidFill>
            <a:srgbClr val="FF0066"/>
          </a:solidFill>
          <a:ln>
            <a:solidFill>
              <a:srgbClr val="FF0066"/>
            </a:solidFill>
          </a:ln>
        </p:spPr>
        <p:txBody>
          <a:bodyPr>
            <a:noAutofit/>
          </a:bodyPr>
          <a:lstStyle/>
          <a:p>
            <a:r>
              <a:rPr lang="en-US" sz="3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stalk (n.)</a:t>
            </a:r>
            <a:endParaRPr lang="th-TH" sz="35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536432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main stem of a plant, or the narrow stem that joins leaves, flowers or fruits to the main stem of a plant </a:t>
            </a:r>
            <a:endParaRPr 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28662" y="5357826"/>
            <a:ext cx="7429552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3550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stalk</a:t>
            </a:r>
            <a:r>
              <a:rPr lang="en-US" sz="35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a plant transports water from underground water.</a:t>
            </a:r>
            <a:endParaRPr kumimoji="0" lang="th-TH" sz="35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dcolo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500174"/>
            <a:ext cx="4393437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C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488952"/>
            <a:ext cx="8158162" cy="868346"/>
          </a:xfrm>
          <a:solidFill>
            <a:srgbClr val="CC00CC"/>
          </a:solidFill>
          <a:ln>
            <a:solidFill>
              <a:srgbClr val="CC00CC"/>
            </a:solidFill>
          </a:ln>
        </p:spPr>
        <p:txBody>
          <a:bodyPr>
            <a:noAutofit/>
          </a:bodyPr>
          <a:lstStyle/>
          <a:p>
            <a:r>
              <a:rPr lang="en-US" sz="3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stomata (n.)</a:t>
            </a:r>
            <a:endParaRPr lang="th-TH" sz="35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11.gif">
            <a:hlinkClick r:id="rId5" action="ppaction://hlinksldjump">
              <a:snd r:embed="rId6" name="arrow.wav" builtIn="1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586" y="5548333"/>
            <a:ext cx="809625" cy="809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536432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one of the minute pores in the epidermis of a leaf or stem through which gases and water vapor pass</a:t>
            </a:r>
            <a:endParaRPr 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348" y="5357826"/>
            <a:ext cx="757242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water is evaporated from the leaves through the </a:t>
            </a:r>
            <a:r>
              <a:rPr lang="en-US" sz="3550" b="1" dirty="0" smtClean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stomata</a:t>
            </a:r>
            <a:r>
              <a:rPr lang="en-US" sz="35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th-TH" sz="355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 dir="u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487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Angsana New</vt:lpstr>
      <vt:lpstr>Tahoma</vt:lpstr>
      <vt:lpstr>Calibri</vt:lpstr>
      <vt:lpstr>Cordia New</vt:lpstr>
      <vt:lpstr>Adobe Gothic Std B</vt:lpstr>
      <vt:lpstr>Office Theme</vt:lpstr>
      <vt:lpstr>Unit: How do plants drink?</vt:lpstr>
      <vt:lpstr>Slide 2</vt:lpstr>
      <vt:lpstr>Slide 3</vt:lpstr>
      <vt:lpstr>Slide 4</vt:lpstr>
      <vt:lpstr>food coloring (n.)</vt:lpstr>
      <vt:lpstr>stem (n.)</vt:lpstr>
      <vt:lpstr>evaporate (v.)</vt:lpstr>
      <vt:lpstr>stalk (n.)</vt:lpstr>
      <vt:lpstr>stomata (n.)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57</cp:revision>
  <dcterms:created xsi:type="dcterms:W3CDTF">2014-01-13T05:19:17Z</dcterms:created>
  <dcterms:modified xsi:type="dcterms:W3CDTF">2014-01-17T17:16:24Z</dcterms:modified>
</cp:coreProperties>
</file>