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Angsana New" pitchFamily="18" charset="-34"/>
      <p:regular r:id="rId26"/>
      <p:bold r:id="rId27"/>
      <p:italic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Stencil" pitchFamily="82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ordia New" pitchFamily="34" charset="-34"/>
      <p:regular r:id="rId37"/>
      <p:bold r:id="rId38"/>
      <p:italic r:id="rId39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00FF"/>
    <a:srgbClr val="FF3300"/>
    <a:srgbClr val="CC33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21" autoAdjust="0"/>
    <p:restoredTop sz="94660"/>
  </p:normalViewPr>
  <p:slideViewPr>
    <p:cSldViewPr>
      <p:cViewPr varScale="1">
        <p:scale>
          <a:sx n="68" d="100"/>
          <a:sy n="6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ECC8-5C6A-4256-AF06-25AFA75BD1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C785-054F-4ED1-96FA-CBA21998F5F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AC51-1FC8-43CF-A89B-CBFA2479C693}" type="datetimeFigureOut">
              <a:rPr lang="th-TH" smtClean="0"/>
              <a:t>23/06/56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D915-B0AD-4234-8AAD-0703F2A972A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8072494" cy="1000131"/>
          </a:xfrm>
          <a:prstGeom prst="roundRect">
            <a:avLst/>
          </a:prstGeom>
          <a:solidFill>
            <a:srgbClr val="0070C0"/>
          </a:solidFill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tencil" pitchFamily="82" charset="0"/>
              </a:rPr>
              <a:t>Unit:  travel around the world</a:t>
            </a:r>
            <a:endParaRPr lang="th-TH" sz="3600" dirty="0">
              <a:solidFill>
                <a:schemeClr val="accent5">
                  <a:lumMod val="20000"/>
                  <a:lumOff val="80000"/>
                </a:schemeClr>
              </a:solidFill>
              <a:latin typeface="Stencil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0496" y="1428736"/>
            <a:ext cx="4429156" cy="1000131"/>
          </a:xfrm>
          <a:prstGeom prst="roundRect">
            <a:avLst/>
          </a:prstGeom>
          <a:solidFill>
            <a:srgbClr val="0070C0"/>
          </a:solidFill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Stencil" pitchFamily="82" charset="0"/>
                <a:ea typeface="+mj-ea"/>
                <a:cs typeface="+mj-cs"/>
              </a:rPr>
              <a:t>Topic:  weather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Stencil" pitchFamily="82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3786190"/>
            <a:ext cx="4143404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</a:rPr>
              <a:t>Matthayomsuksa 1</a:t>
            </a:r>
            <a:endParaRPr lang="th-TH" sz="3600" b="1" dirty="0">
              <a:solidFill>
                <a:schemeClr val="bg1"/>
              </a:solidFill>
              <a:effectLst>
                <a:glow rad="1397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6"/>
          <p:cNvSpPr/>
          <p:nvPr/>
        </p:nvSpPr>
        <p:spPr>
          <a:xfrm>
            <a:off x="2357422" y="1500174"/>
            <a:ext cx="1285884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</a:t>
            </a:r>
            <a:endParaRPr lang="th-TH" sz="4400" b="1" dirty="0"/>
          </a:p>
        </p:txBody>
      </p:sp>
      <p:sp>
        <p:nvSpPr>
          <p:cNvPr id="4" name="สี่เหลี่ยมมุมมน 8"/>
          <p:cNvSpPr/>
          <p:nvPr/>
        </p:nvSpPr>
        <p:spPr>
          <a:xfrm>
            <a:off x="3929058" y="1500174"/>
            <a:ext cx="1285884" cy="1071570"/>
          </a:xfrm>
          <a:prstGeom prst="roundRect">
            <a:avLst/>
          </a:prstGeom>
          <a:solidFill>
            <a:srgbClr val="66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V1</a:t>
            </a:r>
            <a:endParaRPr lang="th-TH" sz="4400" b="1" dirty="0"/>
          </a:p>
        </p:txBody>
      </p:sp>
      <p:sp>
        <p:nvSpPr>
          <p:cNvPr id="5" name="สี่เหลี่ยมมุมมน 9"/>
          <p:cNvSpPr/>
          <p:nvPr/>
        </p:nvSpPr>
        <p:spPr>
          <a:xfrm>
            <a:off x="5500694" y="1500174"/>
            <a:ext cx="1285884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O</a:t>
            </a:r>
            <a:endParaRPr lang="th-TH" sz="4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1428736"/>
            <a:ext cx="207170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Form: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Up Arrow Callout 6">
            <a:hlinkClick r:id="rId3" action="ppaction://hlinksldjump"/>
          </p:cNvPr>
          <p:cNvSpPr/>
          <p:nvPr/>
        </p:nvSpPr>
        <p:spPr>
          <a:xfrm>
            <a:off x="3929058" y="2571744"/>
            <a:ext cx="2500330" cy="1071570"/>
          </a:xfrm>
          <a:prstGeom prst="upArrowCallou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add –s/ -es</a:t>
            </a:r>
            <a:endParaRPr lang="th-TH" sz="3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85852" y="500042"/>
            <a:ext cx="6429420" cy="72547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  Simple  Tense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0364" y="4143380"/>
            <a:ext cx="342902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lot.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00364" y="4703794"/>
            <a:ext cx="342902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snows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 much.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00364" y="5275298"/>
            <a:ext cx="3714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ice cream 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85918" y="4572008"/>
            <a:ext cx="521497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To express the general truths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85918" y="5132422"/>
            <a:ext cx="564360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To express the habitual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actions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1472" y="4060852"/>
            <a:ext cx="207170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Usage: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5852" y="500042"/>
            <a:ext cx="6429420" cy="725470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add an 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an es after verbs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034" y="1285860"/>
            <a:ext cx="642942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Add an s after general verbs.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1538" y="2071678"/>
            <a:ext cx="1643074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29388" y="2071678"/>
            <a:ext cx="1643074" cy="72547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4876" y="2071678"/>
            <a:ext cx="1643074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86050" y="2071678"/>
            <a:ext cx="1643074" cy="72547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0034" y="2857496"/>
            <a:ext cx="642942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 ‘y’ for “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and add an es.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1538" y="3643314"/>
            <a:ext cx="1643074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429388" y="3643314"/>
            <a:ext cx="1643074" cy="72547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14876" y="3643314"/>
            <a:ext cx="1643074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86050" y="3643314"/>
            <a:ext cx="1643074" cy="72547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0034" y="4429132"/>
            <a:ext cx="764386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Add an es after verbs with s,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o.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71538" y="5214950"/>
            <a:ext cx="1643074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29388" y="5214950"/>
            <a:ext cx="1643074" cy="72547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14876" y="5214950"/>
            <a:ext cx="1643074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finish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86050" y="5214950"/>
            <a:ext cx="1643074" cy="72547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Left Arrow 26">
            <a:hlinkClick r:id="rId3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366" y="335757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  </a:t>
            </a:r>
            <a:r>
              <a:rPr lang="en-US" sz="3600" b="1" dirty="0" smtClean="0"/>
              <a:t>Jesse</a:t>
            </a:r>
            <a:r>
              <a:rPr lang="en-US" sz="3600" b="1" dirty="0"/>
              <a:t>:</a:t>
            </a:r>
            <a:r>
              <a:rPr lang="en-US" sz="3600" dirty="0"/>
              <a:t>	What’s the weather like in </a:t>
            </a:r>
            <a:r>
              <a:rPr lang="en-US" sz="3600" dirty="0" smtClean="0"/>
              <a:t>				Washington </a:t>
            </a:r>
            <a:r>
              <a:rPr lang="en-US" sz="3600" dirty="0"/>
              <a:t>D.C.?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</a:t>
            </a:r>
            <a:r>
              <a:rPr lang="en-US" sz="3600" b="1" dirty="0" smtClean="0"/>
              <a:t>Matt</a:t>
            </a:r>
            <a:r>
              <a:rPr lang="en-US" sz="3600" b="1" dirty="0"/>
              <a:t>:</a:t>
            </a:r>
            <a:r>
              <a:rPr lang="en-US" sz="3600" dirty="0"/>
              <a:t>	 It changes a lot! I think the best time </a:t>
            </a:r>
            <a:r>
              <a:rPr lang="en-US" sz="3600" dirty="0" smtClean="0"/>
              <a:t>		is </a:t>
            </a:r>
            <a:r>
              <a:rPr lang="en-US" sz="3600" dirty="0"/>
              <a:t>spring. That’s when the cherry </a:t>
            </a:r>
            <a:r>
              <a:rPr lang="en-US" sz="3600" dirty="0" smtClean="0"/>
              <a:t>			trees </a:t>
            </a:r>
            <a:r>
              <a:rPr lang="en-US" sz="3600" dirty="0"/>
              <a:t>are in bloom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18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</a:t>
            </a:r>
            <a:r>
              <a:rPr lang="en-US" sz="3600" b="1" dirty="0" smtClean="0"/>
              <a:t>Jesse</a:t>
            </a:r>
            <a:r>
              <a:rPr lang="en-US" sz="3600" b="1" dirty="0"/>
              <a:t>: </a:t>
            </a:r>
            <a:r>
              <a:rPr lang="en-US" sz="3600" dirty="0"/>
              <a:t>	What about fall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18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</a:t>
            </a:r>
            <a:r>
              <a:rPr lang="en-US" sz="3600" b="1" dirty="0" smtClean="0"/>
              <a:t>Matt</a:t>
            </a:r>
            <a:r>
              <a:rPr lang="en-US" sz="3600" b="1" dirty="0"/>
              <a:t>: </a:t>
            </a:r>
            <a:r>
              <a:rPr lang="en-US" sz="3600" dirty="0"/>
              <a:t>	Fall is a nice time of year, too. The </a:t>
            </a:r>
            <a:r>
              <a:rPr lang="en-US" sz="3600" dirty="0" smtClean="0"/>
              <a:t>		best </a:t>
            </a:r>
            <a:r>
              <a:rPr lang="en-US" sz="3600" dirty="0"/>
              <a:t>thing about it is that all trees </a:t>
            </a:r>
            <a:r>
              <a:rPr lang="en-US" sz="3600" dirty="0" smtClean="0"/>
              <a:t>		change </a:t>
            </a:r>
            <a:r>
              <a:rPr lang="en-US" sz="3600" dirty="0"/>
              <a:t>color. The leaves turn red, </a:t>
            </a:r>
            <a:r>
              <a:rPr lang="en-US" sz="3600" dirty="0" smtClean="0"/>
              <a:t>		orange</a:t>
            </a:r>
            <a:r>
              <a:rPr lang="en-US" sz="3600" dirty="0"/>
              <a:t>, and yellow.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80" y="31432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Jesse</a:t>
            </a:r>
            <a:r>
              <a:rPr lang="en-US" sz="3600" b="1" dirty="0"/>
              <a:t>: </a:t>
            </a:r>
            <a:r>
              <a:rPr lang="en-US" sz="3600" dirty="0"/>
              <a:t>	What’s summer like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13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Matt: </a:t>
            </a:r>
            <a:r>
              <a:rPr lang="en-US" sz="3600" dirty="0"/>
              <a:t>	The worst thing about summer is </a:t>
            </a:r>
            <a:r>
              <a:rPr lang="en-US" sz="3600" dirty="0" smtClean="0"/>
              <a:t>		that </a:t>
            </a:r>
            <a:r>
              <a:rPr lang="en-US" sz="3600" dirty="0"/>
              <a:t>it’s really hot and humid. The </a:t>
            </a:r>
            <a:r>
              <a:rPr lang="en-US" sz="3600" dirty="0" smtClean="0"/>
              <a:t>		best </a:t>
            </a:r>
            <a:r>
              <a:rPr lang="en-US" sz="3600" dirty="0"/>
              <a:t>thing about summer is </a:t>
            </a:r>
            <a:r>
              <a:rPr lang="en-US" sz="3600" dirty="0" smtClean="0"/>
              <a:t>eating 		lots </a:t>
            </a:r>
            <a:r>
              <a:rPr lang="en-US" sz="3600" dirty="0"/>
              <a:t>of ice cream</a:t>
            </a:r>
            <a:r>
              <a:rPr lang="en-US" sz="3600" dirty="0" smtClean="0"/>
              <a:t>!</a:t>
            </a:r>
            <a:br>
              <a:rPr lang="en-US" sz="3600" dirty="0" smtClean="0"/>
            </a:br>
            <a:r>
              <a:rPr lang="en-US" sz="13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Jesse: </a:t>
            </a:r>
            <a:r>
              <a:rPr lang="en-US" sz="3600" dirty="0"/>
              <a:t>	And winter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13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Matt: </a:t>
            </a:r>
            <a:r>
              <a:rPr lang="en-US" sz="3600" dirty="0"/>
              <a:t>	Winter is freezing cold! That’s the </a:t>
            </a:r>
            <a:r>
              <a:rPr lang="en-US" sz="3600" dirty="0" smtClean="0"/>
              <a:t>		worst </a:t>
            </a:r>
            <a:r>
              <a:rPr lang="en-US" sz="3600" dirty="0"/>
              <a:t>thing about it. But the best </a:t>
            </a:r>
            <a:r>
              <a:rPr lang="en-US" sz="3600" dirty="0" smtClean="0"/>
              <a:t>		thing </a:t>
            </a:r>
            <a:r>
              <a:rPr lang="en-US" sz="3600" dirty="0"/>
              <a:t>is that sometimes it snows so </a:t>
            </a:r>
            <a:r>
              <a:rPr lang="en-US" sz="3600" dirty="0" smtClean="0"/>
              <a:t>		much </a:t>
            </a:r>
            <a:r>
              <a:rPr lang="en-US" sz="3600" dirty="0"/>
              <a:t>that we can’t go to school</a:t>
            </a:r>
            <a:r>
              <a:rPr lang="en-US" sz="3600" dirty="0" smtClean="0"/>
              <a:t>!</a:t>
            </a:r>
            <a:br>
              <a:rPr lang="en-US" sz="3600" dirty="0" smtClean="0"/>
            </a:br>
            <a:r>
              <a:rPr lang="en-US" sz="1300" dirty="0" smtClean="0">
                <a:noFill/>
              </a:rPr>
              <a:t>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Jesse: </a:t>
            </a:r>
            <a:r>
              <a:rPr lang="en-US" sz="3600" dirty="0"/>
              <a:t>	Wow!</a:t>
            </a:r>
            <a:br>
              <a:rPr lang="en-US" sz="3600" dirty="0"/>
            </a:b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effectLst/>
              </a:rPr>
              <a:t>1. What is the worst thing about summer in Washington D.C.?</a:t>
            </a:r>
            <a:endParaRPr lang="th-TH" sz="3600" b="1" dirty="0">
              <a:effectLst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786" y="1571612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really hot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humid.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48" y="2489216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What is the best thing about winter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Washington D.C.?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786" y="3560786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snows so much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 we can’t go to school.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348" y="4489480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What is the best thing about fall?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5786" y="5286388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trees change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color. The leaves turn red, orange and yellow.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00FF"/>
                </a:solidFill>
              </a:rPr>
              <a:t>ACTIVITY 1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4900" b="1" dirty="0" smtClean="0">
                <a:solidFill>
                  <a:srgbClr val="0000FF"/>
                </a:solidFill>
              </a:rPr>
              <a:t>Rearranging Letters Game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2910" y="2143116"/>
            <a:ext cx="7729534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Find your partner.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2. Have a look at the letters given on the screen.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Take ten seconds to form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correct word with your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baseline="0" dirty="0" smtClean="0">
                <a:latin typeface="+mj-lt"/>
                <a:ea typeface="+mj-ea"/>
                <a:cs typeface="+mj-cs"/>
              </a:rPr>
              <a:t>4. Raise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your hand if you are ready to answer by spelling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  the correct word.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Any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teams that answer correctly will get one point.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66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Direction:	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Rearrange the letters given to form a correct word.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มุมมน 9"/>
          <p:cNvSpPr/>
          <p:nvPr/>
        </p:nvSpPr>
        <p:spPr>
          <a:xfrm>
            <a:off x="671514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7" name="สี่เหลี่ยมมุมมน 9"/>
          <p:cNvSpPr/>
          <p:nvPr/>
        </p:nvSpPr>
        <p:spPr>
          <a:xfrm>
            <a:off x="135729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</a:t>
            </a:r>
            <a:endParaRPr lang="th-TH" sz="4400" b="1" dirty="0"/>
          </a:p>
        </p:txBody>
      </p:sp>
      <p:sp>
        <p:nvSpPr>
          <p:cNvPr id="8" name="สี่เหลี่ยมมุมมน 9"/>
          <p:cNvSpPr/>
          <p:nvPr/>
        </p:nvSpPr>
        <p:spPr>
          <a:xfrm>
            <a:off x="564357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</a:t>
            </a:r>
            <a:endParaRPr lang="th-TH" sz="4400" b="1" dirty="0"/>
          </a:p>
        </p:txBody>
      </p:sp>
      <p:sp>
        <p:nvSpPr>
          <p:cNvPr id="9" name="สี่เหลี่ยมมุมมน 9"/>
          <p:cNvSpPr/>
          <p:nvPr/>
        </p:nvSpPr>
        <p:spPr>
          <a:xfrm>
            <a:off x="457200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</a:t>
            </a:r>
            <a:endParaRPr lang="th-TH" sz="4400" b="1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50043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</a:t>
            </a:r>
            <a:endParaRPr lang="th-TH" sz="4400" b="1" dirty="0"/>
          </a:p>
        </p:txBody>
      </p:sp>
      <p:sp>
        <p:nvSpPr>
          <p:cNvPr id="11" name="สี่เหลี่ยมมุมมน 9"/>
          <p:cNvSpPr/>
          <p:nvPr/>
        </p:nvSpPr>
        <p:spPr>
          <a:xfrm>
            <a:off x="242886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2" name="สี่เหลี่ยมมุมมน 9"/>
          <p:cNvSpPr/>
          <p:nvPr/>
        </p:nvSpPr>
        <p:spPr>
          <a:xfrm>
            <a:off x="135729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</a:t>
            </a:r>
            <a:endParaRPr lang="th-TH" sz="4400" b="1" dirty="0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242886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</a:t>
            </a:r>
            <a:endParaRPr lang="th-TH" sz="4400" b="1" dirty="0"/>
          </a:p>
        </p:txBody>
      </p:sp>
      <p:sp>
        <p:nvSpPr>
          <p:cNvPr id="14" name="สี่เหลี่ยมมุมมน 9"/>
          <p:cNvSpPr/>
          <p:nvPr/>
        </p:nvSpPr>
        <p:spPr>
          <a:xfrm>
            <a:off x="350043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5" name="สี่เหลี่ยมมุมมน 9"/>
          <p:cNvSpPr/>
          <p:nvPr/>
        </p:nvSpPr>
        <p:spPr>
          <a:xfrm>
            <a:off x="457200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</a:t>
            </a:r>
            <a:endParaRPr lang="th-TH" sz="4400" b="1" dirty="0"/>
          </a:p>
        </p:txBody>
      </p:sp>
      <p:sp>
        <p:nvSpPr>
          <p:cNvPr id="16" name="สี่เหลี่ยมมุมมน 9"/>
          <p:cNvSpPr/>
          <p:nvPr/>
        </p:nvSpPr>
        <p:spPr>
          <a:xfrm>
            <a:off x="564357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17" name="สี่เหลี่ยมมุมมน 9"/>
          <p:cNvSpPr/>
          <p:nvPr/>
        </p:nvSpPr>
        <p:spPr>
          <a:xfrm>
            <a:off x="671514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66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Direction:	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Rearrange the letters given to form a correct word.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มุมมน 9"/>
          <p:cNvSpPr/>
          <p:nvPr/>
        </p:nvSpPr>
        <p:spPr>
          <a:xfrm>
            <a:off x="614363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</a:t>
            </a:r>
            <a:endParaRPr lang="th-TH" sz="4400" b="1" dirty="0"/>
          </a:p>
        </p:txBody>
      </p:sp>
      <p:sp>
        <p:nvSpPr>
          <p:cNvPr id="7" name="สี่เหลี่ยมมุมมน 9"/>
          <p:cNvSpPr/>
          <p:nvPr/>
        </p:nvSpPr>
        <p:spPr>
          <a:xfrm>
            <a:off x="78578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</a:t>
            </a:r>
            <a:endParaRPr lang="th-TH" sz="4400" b="1" dirty="0"/>
          </a:p>
        </p:txBody>
      </p:sp>
      <p:sp>
        <p:nvSpPr>
          <p:cNvPr id="8" name="สี่เหลี่ยมมุมมน 9"/>
          <p:cNvSpPr/>
          <p:nvPr/>
        </p:nvSpPr>
        <p:spPr>
          <a:xfrm>
            <a:off x="507206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th-TH" sz="4400" b="1" dirty="0"/>
          </a:p>
        </p:txBody>
      </p:sp>
      <p:sp>
        <p:nvSpPr>
          <p:cNvPr id="9" name="สี่เหลี่ยมมุมมน 9"/>
          <p:cNvSpPr/>
          <p:nvPr/>
        </p:nvSpPr>
        <p:spPr>
          <a:xfrm>
            <a:off x="400049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</a:t>
            </a:r>
            <a:endParaRPr lang="th-TH" sz="4400" b="1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292892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</a:t>
            </a:r>
            <a:endParaRPr lang="th-TH" sz="4400" b="1" dirty="0"/>
          </a:p>
        </p:txBody>
      </p:sp>
      <p:sp>
        <p:nvSpPr>
          <p:cNvPr id="11" name="สี่เหลี่ยมมุมมน 9"/>
          <p:cNvSpPr/>
          <p:nvPr/>
        </p:nvSpPr>
        <p:spPr>
          <a:xfrm>
            <a:off x="185735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12" name="สี่เหลี่ยมมุมมน 9"/>
          <p:cNvSpPr/>
          <p:nvPr/>
        </p:nvSpPr>
        <p:spPr>
          <a:xfrm>
            <a:off x="78578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</a:t>
            </a:r>
            <a:endParaRPr lang="th-TH" sz="4400" b="1" dirty="0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185735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14" name="สี่เหลี่ยมมุมมน 9"/>
          <p:cNvSpPr/>
          <p:nvPr/>
        </p:nvSpPr>
        <p:spPr>
          <a:xfrm>
            <a:off x="292892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</a:t>
            </a:r>
            <a:endParaRPr lang="th-TH" sz="4400" b="1" dirty="0"/>
          </a:p>
        </p:txBody>
      </p:sp>
      <p:sp>
        <p:nvSpPr>
          <p:cNvPr id="15" name="สี่เหลี่ยมมุมมน 9"/>
          <p:cNvSpPr/>
          <p:nvPr/>
        </p:nvSpPr>
        <p:spPr>
          <a:xfrm>
            <a:off x="400049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</a:t>
            </a:r>
            <a:endParaRPr lang="th-TH" sz="4400" b="1" dirty="0"/>
          </a:p>
        </p:txBody>
      </p:sp>
      <p:sp>
        <p:nvSpPr>
          <p:cNvPr id="16" name="สี่เหลี่ยมมุมมน 9"/>
          <p:cNvSpPr/>
          <p:nvPr/>
        </p:nvSpPr>
        <p:spPr>
          <a:xfrm>
            <a:off x="507206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th-TH" sz="4400" b="1" dirty="0"/>
          </a:p>
        </p:txBody>
      </p:sp>
      <p:sp>
        <p:nvSpPr>
          <p:cNvPr id="17" name="สี่เหลี่ยมมุมมน 9"/>
          <p:cNvSpPr/>
          <p:nvPr/>
        </p:nvSpPr>
        <p:spPr>
          <a:xfrm>
            <a:off x="614363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18" name="สี่เหลี่ยมมุมมน 9"/>
          <p:cNvSpPr/>
          <p:nvPr/>
        </p:nvSpPr>
        <p:spPr>
          <a:xfrm>
            <a:off x="721520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19" name="สี่เหลี่ยมมุมมน 9"/>
          <p:cNvSpPr/>
          <p:nvPr/>
        </p:nvSpPr>
        <p:spPr>
          <a:xfrm>
            <a:off x="721520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66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Direction:	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Rearrange the letters given to form a correct word.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มุมมน 9"/>
          <p:cNvSpPr/>
          <p:nvPr/>
        </p:nvSpPr>
        <p:spPr>
          <a:xfrm>
            <a:off x="185735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8" name="สี่เหลี่ยมมุมมน 9"/>
          <p:cNvSpPr/>
          <p:nvPr/>
        </p:nvSpPr>
        <p:spPr>
          <a:xfrm>
            <a:off x="614363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</a:t>
            </a:r>
            <a:endParaRPr lang="th-TH" sz="4400" b="1" dirty="0"/>
          </a:p>
        </p:txBody>
      </p:sp>
      <p:sp>
        <p:nvSpPr>
          <p:cNvPr id="9" name="สี่เหลี่ยมมุมมน 9"/>
          <p:cNvSpPr/>
          <p:nvPr/>
        </p:nvSpPr>
        <p:spPr>
          <a:xfrm>
            <a:off x="507206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th-TH" sz="4400" b="1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00049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</a:t>
            </a:r>
            <a:endParaRPr lang="th-TH" sz="4400" b="1" dirty="0"/>
          </a:p>
        </p:txBody>
      </p:sp>
      <p:sp>
        <p:nvSpPr>
          <p:cNvPr id="11" name="สี่เหลี่ยมมุมมน 9"/>
          <p:cNvSpPr/>
          <p:nvPr/>
        </p:nvSpPr>
        <p:spPr>
          <a:xfrm>
            <a:off x="2928926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</a:t>
            </a:r>
            <a:endParaRPr lang="th-TH" sz="4400" b="1" dirty="0"/>
          </a:p>
        </p:txBody>
      </p:sp>
      <p:sp>
        <p:nvSpPr>
          <p:cNvPr id="12" name="สี่เหลี่ยมมุมมน 9"/>
          <p:cNvSpPr/>
          <p:nvPr/>
        </p:nvSpPr>
        <p:spPr>
          <a:xfrm>
            <a:off x="185735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</a:t>
            </a:r>
            <a:endParaRPr lang="th-TH" sz="4400" b="1" dirty="0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292892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th-TH" sz="4400" b="1" dirty="0"/>
          </a:p>
        </p:txBody>
      </p:sp>
      <p:sp>
        <p:nvSpPr>
          <p:cNvPr id="14" name="สี่เหลี่ยมมุมมน 9"/>
          <p:cNvSpPr/>
          <p:nvPr/>
        </p:nvSpPr>
        <p:spPr>
          <a:xfrm>
            <a:off x="400049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</a:t>
            </a:r>
            <a:endParaRPr lang="th-TH" sz="4400" b="1" dirty="0"/>
          </a:p>
        </p:txBody>
      </p:sp>
      <p:sp>
        <p:nvSpPr>
          <p:cNvPr id="15" name="สี่เหลี่ยมมุมมน 9"/>
          <p:cNvSpPr/>
          <p:nvPr/>
        </p:nvSpPr>
        <p:spPr>
          <a:xfrm>
            <a:off x="507206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6" name="สี่เหลี่ยมมุมมน 9"/>
          <p:cNvSpPr/>
          <p:nvPr/>
        </p:nvSpPr>
        <p:spPr>
          <a:xfrm>
            <a:off x="6143636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66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Direction:	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Rearrange the letters given to form a correct word.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มุมมน 9"/>
          <p:cNvSpPr/>
          <p:nvPr/>
        </p:nvSpPr>
        <p:spPr>
          <a:xfrm>
            <a:off x="671514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  <p:sp>
        <p:nvSpPr>
          <p:cNvPr id="7" name="สี่เหลี่ยมมุมมน 9"/>
          <p:cNvSpPr/>
          <p:nvPr/>
        </p:nvSpPr>
        <p:spPr>
          <a:xfrm>
            <a:off x="135729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G</a:t>
            </a:r>
            <a:endParaRPr lang="th-TH" sz="4400" b="1" dirty="0"/>
          </a:p>
        </p:txBody>
      </p:sp>
      <p:sp>
        <p:nvSpPr>
          <p:cNvPr id="8" name="สี่เหลี่ยมมุมมน 9"/>
          <p:cNvSpPr/>
          <p:nvPr/>
        </p:nvSpPr>
        <p:spPr>
          <a:xfrm>
            <a:off x="564357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</a:t>
            </a:r>
            <a:endParaRPr lang="th-TH" sz="4400" b="1" dirty="0"/>
          </a:p>
        </p:txBody>
      </p:sp>
      <p:sp>
        <p:nvSpPr>
          <p:cNvPr id="9" name="สี่เหลี่ยมมุมมน 9"/>
          <p:cNvSpPr/>
          <p:nvPr/>
        </p:nvSpPr>
        <p:spPr>
          <a:xfrm>
            <a:off x="457200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50043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</a:t>
            </a:r>
            <a:endParaRPr lang="th-TH" sz="4400" b="1" dirty="0"/>
          </a:p>
        </p:txBody>
      </p:sp>
      <p:sp>
        <p:nvSpPr>
          <p:cNvPr id="11" name="สี่เหลี่ยมมุมมน 9"/>
          <p:cNvSpPr/>
          <p:nvPr/>
        </p:nvSpPr>
        <p:spPr>
          <a:xfrm>
            <a:off x="242886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th-TH" sz="4400" b="1" dirty="0"/>
          </a:p>
        </p:txBody>
      </p:sp>
      <p:sp>
        <p:nvSpPr>
          <p:cNvPr id="12" name="สี่เหลี่ยมมุมมน 9"/>
          <p:cNvSpPr/>
          <p:nvPr/>
        </p:nvSpPr>
        <p:spPr>
          <a:xfrm>
            <a:off x="135729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</a:t>
            </a:r>
            <a:endParaRPr lang="th-TH" sz="4400" b="1" dirty="0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242886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th-TH" sz="4400" b="1" dirty="0"/>
          </a:p>
        </p:txBody>
      </p:sp>
      <p:sp>
        <p:nvSpPr>
          <p:cNvPr id="14" name="สี่เหลี่ยมมุมมน 9"/>
          <p:cNvSpPr/>
          <p:nvPr/>
        </p:nvSpPr>
        <p:spPr>
          <a:xfrm>
            <a:off x="350043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</a:t>
            </a:r>
            <a:endParaRPr lang="th-TH" sz="4400" b="1" dirty="0"/>
          </a:p>
        </p:txBody>
      </p:sp>
      <p:sp>
        <p:nvSpPr>
          <p:cNvPr id="15" name="สี่เหลี่ยมมุมมน 9"/>
          <p:cNvSpPr/>
          <p:nvPr/>
        </p:nvSpPr>
        <p:spPr>
          <a:xfrm>
            <a:off x="457200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6" name="สี่เหลี่ยมมุมมน 9"/>
          <p:cNvSpPr/>
          <p:nvPr/>
        </p:nvSpPr>
        <p:spPr>
          <a:xfrm>
            <a:off x="564357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G</a:t>
            </a:r>
            <a:endParaRPr lang="th-TH" sz="4400" b="1" dirty="0"/>
          </a:p>
        </p:txBody>
      </p:sp>
      <p:sp>
        <p:nvSpPr>
          <p:cNvPr id="17" name="สี่เหลี่ยมมุมมน 9"/>
          <p:cNvSpPr/>
          <p:nvPr/>
        </p:nvSpPr>
        <p:spPr>
          <a:xfrm>
            <a:off x="671514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4">
            <a:hlinkClick r:id="rId3" action="ppaction://hlinksldjump"/>
          </p:cNvPr>
          <p:cNvSpPr/>
          <p:nvPr/>
        </p:nvSpPr>
        <p:spPr>
          <a:xfrm>
            <a:off x="928662" y="2285992"/>
            <a:ext cx="3357586" cy="100013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Video Song</a:t>
            </a:r>
            <a:endParaRPr lang="th-TH" sz="4400" b="1" dirty="0"/>
          </a:p>
        </p:txBody>
      </p:sp>
      <p:sp>
        <p:nvSpPr>
          <p:cNvPr id="11" name="สี่เหลี่ยมมุมมน 4">
            <a:hlinkClick r:id="rId4" action="ppaction://hlinksldjump"/>
          </p:cNvPr>
          <p:cNvSpPr/>
          <p:nvPr/>
        </p:nvSpPr>
        <p:spPr>
          <a:xfrm>
            <a:off x="928662" y="3571876"/>
            <a:ext cx="3357586" cy="1000132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Vocabulary</a:t>
            </a:r>
            <a:endParaRPr lang="th-TH" sz="4400" b="1" dirty="0"/>
          </a:p>
        </p:txBody>
      </p:sp>
      <p:sp>
        <p:nvSpPr>
          <p:cNvPr id="12" name="สี่เหลี่ยมมุมมน 4">
            <a:hlinkClick r:id="rId5" action="ppaction://hlinksldjump"/>
          </p:cNvPr>
          <p:cNvSpPr/>
          <p:nvPr/>
        </p:nvSpPr>
        <p:spPr>
          <a:xfrm>
            <a:off x="928662" y="4929198"/>
            <a:ext cx="3286148" cy="1000132"/>
          </a:xfrm>
          <a:prstGeom prst="round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Structure</a:t>
            </a:r>
            <a:endParaRPr lang="th-TH" sz="4400" b="1" dirty="0"/>
          </a:p>
        </p:txBody>
      </p:sp>
      <p:sp>
        <p:nvSpPr>
          <p:cNvPr id="13" name="สี่เหลี่ยมมุมมน 4">
            <a:hlinkClick r:id="rId6" action="ppaction://hlinksldjump"/>
          </p:cNvPr>
          <p:cNvSpPr/>
          <p:nvPr/>
        </p:nvSpPr>
        <p:spPr>
          <a:xfrm>
            <a:off x="4714876" y="428604"/>
            <a:ext cx="3357586" cy="1000132"/>
          </a:xfrm>
          <a:prstGeom prst="round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Conversation</a:t>
            </a:r>
            <a:endParaRPr lang="th-TH" sz="4400" b="1" dirty="0"/>
          </a:p>
        </p:txBody>
      </p:sp>
      <p:sp>
        <p:nvSpPr>
          <p:cNvPr id="14" name="สี่เหลี่ยมมุมมน 4">
            <a:hlinkClick r:id="rId7" action="ppaction://hlinksldjump"/>
          </p:cNvPr>
          <p:cNvSpPr/>
          <p:nvPr/>
        </p:nvSpPr>
        <p:spPr>
          <a:xfrm>
            <a:off x="4714876" y="1714488"/>
            <a:ext cx="3357586" cy="100013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Activity 1</a:t>
            </a:r>
            <a:endParaRPr lang="th-TH" sz="4400" b="1" dirty="0"/>
          </a:p>
        </p:txBody>
      </p:sp>
      <p:sp>
        <p:nvSpPr>
          <p:cNvPr id="15" name="สี่เหลี่ยมมุมมน 4">
            <a:hlinkClick r:id="rId8" action="ppaction://hlinksldjump"/>
          </p:cNvPr>
          <p:cNvSpPr/>
          <p:nvPr/>
        </p:nvSpPr>
        <p:spPr>
          <a:xfrm>
            <a:off x="4714876" y="3071810"/>
            <a:ext cx="3357586" cy="1000132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Activity 2</a:t>
            </a:r>
            <a:endParaRPr lang="th-TH" sz="4400" b="1" dirty="0"/>
          </a:p>
        </p:txBody>
      </p:sp>
      <p:sp>
        <p:nvSpPr>
          <p:cNvPr id="16" name="Left Arrow 15">
            <a:hlinkClick r:id="rId9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66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Direction:	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Rearrange the letters given to form a correct word.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มุมมน 9"/>
          <p:cNvSpPr/>
          <p:nvPr/>
        </p:nvSpPr>
        <p:spPr>
          <a:xfrm>
            <a:off x="671514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G</a:t>
            </a:r>
            <a:endParaRPr lang="th-TH" sz="4400" b="1" dirty="0"/>
          </a:p>
        </p:txBody>
      </p:sp>
      <p:sp>
        <p:nvSpPr>
          <p:cNvPr id="7" name="สี่เหลี่ยมมุมมน 9"/>
          <p:cNvSpPr/>
          <p:nvPr/>
        </p:nvSpPr>
        <p:spPr>
          <a:xfrm>
            <a:off x="135729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</a:t>
            </a:r>
            <a:endParaRPr lang="th-TH" sz="4400" b="1" dirty="0"/>
          </a:p>
        </p:txBody>
      </p:sp>
      <p:sp>
        <p:nvSpPr>
          <p:cNvPr id="8" name="สี่เหลี่ยมมุมมน 9"/>
          <p:cNvSpPr/>
          <p:nvPr/>
        </p:nvSpPr>
        <p:spPr>
          <a:xfrm>
            <a:off x="564357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</a:t>
            </a:r>
            <a:endParaRPr lang="th-TH" sz="4400" b="1" dirty="0"/>
          </a:p>
        </p:txBody>
      </p:sp>
      <p:sp>
        <p:nvSpPr>
          <p:cNvPr id="9" name="สี่เหลี่ยมมุมมน 9"/>
          <p:cNvSpPr/>
          <p:nvPr/>
        </p:nvSpPr>
        <p:spPr>
          <a:xfrm>
            <a:off x="457200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</a:t>
            </a:r>
            <a:endParaRPr lang="th-TH" sz="4400" b="1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50043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</a:t>
            </a:r>
            <a:endParaRPr lang="th-TH" sz="4400" b="1" dirty="0"/>
          </a:p>
        </p:txBody>
      </p:sp>
      <p:sp>
        <p:nvSpPr>
          <p:cNvPr id="11" name="สี่เหลี่ยมมุมมน 9"/>
          <p:cNvSpPr/>
          <p:nvPr/>
        </p:nvSpPr>
        <p:spPr>
          <a:xfrm>
            <a:off x="2428860" y="1785926"/>
            <a:ext cx="1000132" cy="10715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2" name="สี่เหลี่ยมมุมมน 9"/>
          <p:cNvSpPr/>
          <p:nvPr/>
        </p:nvSpPr>
        <p:spPr>
          <a:xfrm>
            <a:off x="135729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</a:t>
            </a:r>
            <a:endParaRPr lang="th-TH" sz="4400" b="1" dirty="0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242886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</a:t>
            </a:r>
            <a:endParaRPr lang="th-TH" sz="4400" b="1" dirty="0"/>
          </a:p>
        </p:txBody>
      </p:sp>
      <p:sp>
        <p:nvSpPr>
          <p:cNvPr id="14" name="สี่เหลี่ยมมุมมน 9"/>
          <p:cNvSpPr/>
          <p:nvPr/>
        </p:nvSpPr>
        <p:spPr>
          <a:xfrm>
            <a:off x="350043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</a:t>
            </a:r>
            <a:endParaRPr lang="th-TH" sz="4400" b="1" dirty="0"/>
          </a:p>
        </p:txBody>
      </p:sp>
      <p:sp>
        <p:nvSpPr>
          <p:cNvPr id="15" name="สี่เหลี่ยมมุมมน 9"/>
          <p:cNvSpPr/>
          <p:nvPr/>
        </p:nvSpPr>
        <p:spPr>
          <a:xfrm>
            <a:off x="457200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</a:t>
            </a:r>
            <a:endParaRPr lang="th-TH" sz="4400" b="1" dirty="0"/>
          </a:p>
        </p:txBody>
      </p:sp>
      <p:sp>
        <p:nvSpPr>
          <p:cNvPr id="16" name="สี่เหลี่ยมมุมมน 9"/>
          <p:cNvSpPr/>
          <p:nvPr/>
        </p:nvSpPr>
        <p:spPr>
          <a:xfrm>
            <a:off x="564357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th-TH" sz="4400" b="1" dirty="0"/>
          </a:p>
        </p:txBody>
      </p:sp>
      <p:sp>
        <p:nvSpPr>
          <p:cNvPr id="17" name="สี่เหลี่ยมมุมมน 9"/>
          <p:cNvSpPr/>
          <p:nvPr/>
        </p:nvSpPr>
        <p:spPr>
          <a:xfrm>
            <a:off x="6715140" y="3571876"/>
            <a:ext cx="1000132" cy="107157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G</a:t>
            </a:r>
            <a:endParaRPr lang="th-TH" sz="4400" b="1" dirty="0"/>
          </a:p>
        </p:txBody>
      </p:sp>
      <p:sp>
        <p:nvSpPr>
          <p:cNvPr id="18" name="Left Arrow 17">
            <a:hlinkClick r:id="rId3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00FF"/>
                </a:solidFill>
              </a:rPr>
              <a:t>ACTIVITY 2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4900" b="1" dirty="0" smtClean="0">
                <a:solidFill>
                  <a:srgbClr val="0000FF"/>
                </a:solidFill>
              </a:rPr>
              <a:t>Writing Postcard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2910" y="2143116"/>
            <a:ext cx="8001056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Take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 piece of paper.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2. Write a postcard about your favorite weather,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    the best and the worst things of that weather. 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Color your piece of paper.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baseline="0" dirty="0" smtClean="0">
                <a:latin typeface="+mj-lt"/>
                <a:ea typeface="+mj-ea"/>
                <a:cs typeface="+mj-cs"/>
              </a:rPr>
              <a:t>4. </a:t>
            </a:r>
            <a:r>
              <a:rPr lang="en-US" sz="3600" b="1" baseline="0" dirty="0">
                <a:latin typeface="+mj-lt"/>
                <a:ea typeface="+mj-ea"/>
                <a:cs typeface="+mj-cs"/>
              </a:rPr>
              <a:t>P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resent your work at the front of the class.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Direction:	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Write a postcard about your favorite weather, the best and the worst things to do, draw a picture and then present to class.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49292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Group Members</a:t>
            </a:r>
            <a:br>
              <a:rPr lang="en-US" sz="3200" b="1" dirty="0" smtClean="0">
                <a:effectLst/>
              </a:rPr>
            </a:br>
            <a:r>
              <a:rPr lang="en-US" sz="2400" b="1" dirty="0" smtClean="0">
                <a:effectLst/>
              </a:rPr>
              <a:t/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1. Ms. </a:t>
            </a:r>
            <a:r>
              <a:rPr lang="en-US" sz="2400" b="1" dirty="0" err="1" smtClean="0">
                <a:effectLst/>
              </a:rPr>
              <a:t>Jariya</a:t>
            </a:r>
            <a:r>
              <a:rPr lang="en-US" sz="2400" b="1" dirty="0" smtClean="0">
                <a:effectLst/>
              </a:rPr>
              <a:t> 		</a:t>
            </a:r>
            <a:r>
              <a:rPr lang="en-US" sz="2400" b="1" dirty="0" err="1" smtClean="0">
                <a:effectLst/>
              </a:rPr>
              <a:t>Ruangrua</a:t>
            </a:r>
            <a:r>
              <a:rPr lang="en-US" sz="2400" b="1" dirty="0" smtClean="0">
                <a:effectLst/>
              </a:rPr>
              <a:t> 	54010513</a:t>
            </a:r>
            <a:r>
              <a:rPr lang="en-US" sz="2400" b="1" dirty="0" smtClean="0">
                <a:solidFill>
                  <a:srgbClr val="FF0000"/>
                </a:solidFill>
                <a:effectLst/>
              </a:rPr>
              <a:t>007</a:t>
            </a:r>
            <a:r>
              <a:rPr lang="en-US" sz="2400" b="1" dirty="0" smtClean="0">
                <a:effectLst/>
              </a:rPr>
              <a:t/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2. Mr. Thitiphong	Kon – ngam	54010513</a:t>
            </a:r>
            <a:r>
              <a:rPr lang="en-US" sz="2400" b="1" dirty="0" smtClean="0">
                <a:solidFill>
                  <a:srgbClr val="FF0000"/>
                </a:solidFill>
                <a:effectLst/>
              </a:rPr>
              <a:t>012</a:t>
            </a:r>
            <a:r>
              <a:rPr lang="en-US" sz="2400" b="1" dirty="0" smtClean="0">
                <a:effectLst/>
              </a:rPr>
              <a:t/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3. Mr. </a:t>
            </a:r>
            <a:r>
              <a:rPr lang="en-US" sz="2400" b="1" dirty="0" err="1" smtClean="0">
                <a:effectLst/>
              </a:rPr>
              <a:t>Nutthaphol</a:t>
            </a:r>
            <a:r>
              <a:rPr lang="en-US" sz="2400" b="1" dirty="0" smtClean="0">
                <a:effectLst/>
              </a:rPr>
              <a:t>	</a:t>
            </a:r>
            <a:r>
              <a:rPr lang="en-US" sz="2400" b="1" dirty="0" err="1" smtClean="0">
                <a:effectLst/>
              </a:rPr>
              <a:t>Phudensai</a:t>
            </a:r>
            <a:r>
              <a:rPr lang="en-US" sz="2400" b="1" dirty="0" smtClean="0">
                <a:effectLst/>
              </a:rPr>
              <a:t>	54010513</a:t>
            </a:r>
            <a:r>
              <a:rPr lang="en-US" sz="2400" b="1" dirty="0" smtClean="0">
                <a:solidFill>
                  <a:srgbClr val="FF0000"/>
                </a:solidFill>
                <a:effectLst/>
              </a:rPr>
              <a:t>044</a:t>
            </a:r>
            <a:r>
              <a:rPr lang="en-US" sz="2400" b="1" dirty="0" smtClean="0">
                <a:effectLst/>
              </a:rPr>
              <a:t/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/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3</a:t>
            </a:r>
            <a:r>
              <a:rPr lang="en-US" sz="2400" b="1" baseline="30000" dirty="0" smtClean="0">
                <a:effectLst/>
              </a:rPr>
              <a:t>rd</a:t>
            </a:r>
            <a:r>
              <a:rPr lang="en-US" sz="2400" b="1" dirty="0" smtClean="0">
                <a:effectLst/>
              </a:rPr>
              <a:t> year students of English Major</a:t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Faculty of Education</a:t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Mahasarakham University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endParaRPr lang="th-TH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3978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What is the weather like today?</a:t>
            </a:r>
            <a:endParaRPr lang="th-TH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effectLst/>
              </a:rPr>
              <a:t>1. How many kinds of weather are there in the video?</a:t>
            </a:r>
            <a:endParaRPr lang="th-TH" b="1" dirty="0"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4348" y="3429000"/>
            <a:ext cx="778674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What do you do in a sunny day?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786322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effectLst/>
              </a:rPr>
              <a:t>(n.) </a:t>
            </a:r>
            <a:r>
              <a:rPr lang="en-US" sz="3600" dirty="0"/>
              <a:t>the condition in the air above the earth such as wind, rain, </a:t>
            </a:r>
            <a:r>
              <a:rPr lang="en-US" sz="3600" dirty="0" smtClean="0"/>
              <a:t>temperature</a:t>
            </a:r>
            <a:r>
              <a:rPr lang="en-US" sz="3600" dirty="0"/>
              <a:t>, especially at a particular time over a particular area</a:t>
            </a:r>
            <a:endParaRPr lang="th-TH" sz="3600" dirty="0">
              <a:effectLst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86314" y="2071678"/>
            <a:ext cx="3357586" cy="1000132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weather</a:t>
            </a:r>
            <a:endParaRPr lang="th-TH" sz="4400" b="1" dirty="0"/>
          </a:p>
        </p:txBody>
      </p:sp>
      <p:pic>
        <p:nvPicPr>
          <p:cNvPr id="6" name="Picture 5" descr="C:\Users\Administrator\Videos\swiss-weather-forecas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2910" y="4786322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The </a:t>
            </a:r>
            <a:r>
              <a:rPr lang="en-US" sz="3600" b="1" dirty="0" smtClean="0">
                <a:solidFill>
                  <a:srgbClr val="FF0066"/>
                </a:solidFill>
                <a:effectLst/>
                <a:latin typeface="+mj-lt"/>
                <a:ea typeface="+mj-ea"/>
                <a:cs typeface="+mj-cs"/>
              </a:rPr>
              <a:t>weather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today is very sunny.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643446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effectLst/>
              </a:rPr>
              <a:t>(n.)</a:t>
            </a:r>
            <a:r>
              <a:rPr lang="en-US" sz="3600" dirty="0" smtClean="0"/>
              <a:t> the season between autumn and spring, lasting from November to March </a:t>
            </a:r>
            <a:endParaRPr lang="th-TH" sz="3600" dirty="0">
              <a:effectLst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86314" y="2071678"/>
            <a:ext cx="3357586" cy="100013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winter</a:t>
            </a:r>
            <a:endParaRPr lang="th-TH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910" y="4572008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It always snows in </a:t>
            </a:r>
            <a:r>
              <a:rPr lang="en-US" sz="3600" b="1" dirty="0" smtClean="0">
                <a:solidFill>
                  <a:srgbClr val="660066"/>
                </a:solidFill>
                <a:effectLst/>
                <a:latin typeface="+mj-lt"/>
                <a:ea typeface="+mj-ea"/>
                <a:cs typeface="+mj-cs"/>
              </a:rPr>
              <a:t>winter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:\Users\Administrator\Videos\cartoon_beautiful_season_illust_winter_61796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636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(n.) the </a:t>
            </a:r>
            <a:r>
              <a:rPr lang="en-US" sz="3600" dirty="0"/>
              <a:t>season of the year between winter and summer, lasting </a:t>
            </a:r>
            <a:r>
              <a:rPr lang="en-US" sz="3600" dirty="0" smtClean="0"/>
              <a:t>from March to June</a:t>
            </a:r>
            <a:br>
              <a:rPr lang="en-US" sz="3600" dirty="0" smtClean="0"/>
            </a:br>
            <a:endParaRPr lang="th-TH" sz="3600" dirty="0">
              <a:effectLst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86314" y="2071678"/>
            <a:ext cx="3357586" cy="1000132"/>
          </a:xfrm>
          <a:prstGeom prst="round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spring</a:t>
            </a:r>
            <a:endParaRPr lang="th-TH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786" y="4500570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Many flowers bloom in </a:t>
            </a:r>
            <a:r>
              <a:rPr lang="en-US" sz="3600" b="1" dirty="0" smtClean="0">
                <a:solidFill>
                  <a:srgbClr val="006600"/>
                </a:solidFill>
                <a:effectLst/>
                <a:latin typeface="+mj-lt"/>
                <a:ea typeface="+mj-ea"/>
                <a:cs typeface="+mj-cs"/>
              </a:rPr>
              <a:t>spring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:\Users\Administrator\Videos\cartoon_beautiful_season_illust_winter_61796_1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85786" y="78579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643446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(v.) to </a:t>
            </a:r>
            <a:r>
              <a:rPr lang="en-US" sz="3600" dirty="0"/>
              <a:t>exchange one thing for another thing</a:t>
            </a:r>
            <a:endParaRPr lang="th-TH" sz="3600" dirty="0">
              <a:effectLst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86314" y="2071678"/>
            <a:ext cx="3357586" cy="1000132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change</a:t>
            </a:r>
            <a:endParaRPr lang="th-TH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910" y="4572008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She </a:t>
            </a:r>
            <a:r>
              <a:rPr lang="en-US" sz="3600" b="1" dirty="0" smtClean="0">
                <a:solidFill>
                  <a:srgbClr val="FF3300"/>
                </a:solidFill>
                <a:effectLst/>
                <a:latin typeface="+mj-lt"/>
                <a:ea typeface="+mj-ea"/>
                <a:cs typeface="+mj-cs"/>
              </a:rPr>
              <a:t>changes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herself a lot.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:\Users\Administrator\Pictures\Before-and-after-carto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786322"/>
            <a:ext cx="7715304" cy="93978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(v.) to believe something </a:t>
            </a:r>
            <a:r>
              <a:rPr lang="en-US" sz="3600" dirty="0"/>
              <a:t>or have an opinion or idea</a:t>
            </a:r>
            <a:endParaRPr lang="th-TH" sz="3600" dirty="0">
              <a:effectLst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215338" y="6072206"/>
            <a:ext cx="571504" cy="57148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86314" y="2071678"/>
            <a:ext cx="3357586" cy="1000132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think</a:t>
            </a:r>
            <a:endParaRPr lang="th-TH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4857760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Ken 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thinks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about the solution.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:\Users\Administrator\Pictures\think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85794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545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Angsana New</vt:lpstr>
      <vt:lpstr>Tahoma</vt:lpstr>
      <vt:lpstr>Stencil</vt:lpstr>
      <vt:lpstr>Calibri</vt:lpstr>
      <vt:lpstr>Cordia New</vt:lpstr>
      <vt:lpstr>Office Theme</vt:lpstr>
      <vt:lpstr>Unit:  travel around the world</vt:lpstr>
      <vt:lpstr>Slide 2</vt:lpstr>
      <vt:lpstr>What is the weather like today?</vt:lpstr>
      <vt:lpstr>1. How many kinds of weather are there in the video?</vt:lpstr>
      <vt:lpstr>(n.) the condition in the air above the earth such as wind, rain, temperature, especially at a particular time over a particular area</vt:lpstr>
      <vt:lpstr>(n.) the season between autumn and spring, lasting from November to March </vt:lpstr>
      <vt:lpstr>(n.) the season of the year between winter and summer, lasting from March to June </vt:lpstr>
      <vt:lpstr>(v.) to exchange one thing for another thing</vt:lpstr>
      <vt:lpstr>(v.) to believe something or have an opinion or idea</vt:lpstr>
      <vt:lpstr>Slide 10</vt:lpstr>
      <vt:lpstr>Slide 11</vt:lpstr>
      <vt:lpstr>  Jesse: What’s the weather like in     Washington D.C.?  k   Matt:  It changes a lot! I think the best time   is spring. That’s when the cherry    trees are in bloom. k   Jesse:  What about fall? k   Matt:  Fall is a nice time of year, too. The   best thing about it is that all trees   change color. The leaves turn red,   orange, and yellow.  </vt:lpstr>
      <vt:lpstr>Jesse:  What’s summer like? k Matt:  The worst thing about summer is   that it’s really hot and humid. The   best thing about summer is eating   lots of ice cream! k Jesse:  And winter? k Matt:  Winter is freezing cold! That’s the   worst thing about it. But the best   thing is that sometimes it snows so   much that we can’t go to school! k Jesse:  Wow! </vt:lpstr>
      <vt:lpstr>1. What is the worst thing about summer in Washington D.C.?</vt:lpstr>
      <vt:lpstr>ACTIVITY 1 Rearranging Letters Game</vt:lpstr>
      <vt:lpstr>Direction:  Rearrange the letters given to form a correct word.</vt:lpstr>
      <vt:lpstr>Direction:  Rearrange the letters given to form a correct word.</vt:lpstr>
      <vt:lpstr>Direction:  Rearrange the letters given to form a correct word.</vt:lpstr>
      <vt:lpstr>Direction:  Rearrange the letters given to form a correct word.</vt:lpstr>
      <vt:lpstr>Direction:  Rearrange the letters given to form a correct word.</vt:lpstr>
      <vt:lpstr>ACTIVITY 2 Writing Postcard</vt:lpstr>
      <vt:lpstr>Direction:  Write a postcard about your favorite weather, the best and the worst things to do, draw a picture and then present to class.</vt:lpstr>
      <vt:lpstr>Group Members  1. Ms. Jariya   Ruangrua  54010513007 2. Mr. Thitiphong Kon – ngam 54010513012 3. Mr. Nutthaphol Phudensai 54010513044  3rd year students of English Major Faculty of Education Mahasarakham University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34</cp:revision>
  <dcterms:created xsi:type="dcterms:W3CDTF">2013-06-23T14:20:22Z</dcterms:created>
  <dcterms:modified xsi:type="dcterms:W3CDTF">2013-06-23T19:47:07Z</dcterms:modified>
</cp:coreProperties>
</file>