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embeddedFontLst>
    <p:embeddedFont>
      <p:font typeface="Angsana New" pitchFamily="18" charset="-34"/>
      <p:regular r:id="rId23"/>
      <p:bold r:id="rId24"/>
      <p:italic r:id="rId25"/>
      <p:boldItalic r:id="rId26"/>
    </p:embeddedFont>
    <p:embeddedFont>
      <p:font typeface="Comic Sans MS" pitchFamily="66" charset="0"/>
      <p:regular r:id="rId27"/>
      <p:bold r:id="rId28"/>
    </p:embeddedFont>
    <p:embeddedFont>
      <p:font typeface="Tahoma" pitchFamily="34" charset="0"/>
      <p:regular r:id="rId29"/>
      <p:bold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ordia New" pitchFamily="34" charset="-34"/>
      <p:regular r:id="rId35"/>
      <p:bold r:id="rId36"/>
      <p:italic r:id="rId37"/>
      <p:boldItalic r:id="rId3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CC00"/>
    <a:srgbClr val="FF9900"/>
    <a:srgbClr val="FF0066"/>
    <a:srgbClr val="FF3399"/>
    <a:srgbClr val="CC0099"/>
    <a:srgbClr val="0033CC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91" autoAdjust="0"/>
    <p:restoredTop sz="97491" autoAdjust="0"/>
  </p:normalViewPr>
  <p:slideViewPr>
    <p:cSldViewPr>
      <p:cViewPr>
        <p:scale>
          <a:sx n="75" d="100"/>
          <a:sy n="75" d="100"/>
        </p:scale>
        <p:origin x="-139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FC40F-E76D-4D6F-BF29-B1BBCBA14608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62A07-5CF6-4D8A-9969-F35D4007050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1</a:t>
            </a:fld>
            <a:endParaRPr lang="th-T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10</a:t>
            </a:fld>
            <a:endParaRPr lang="th-T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11</a:t>
            </a:fld>
            <a:endParaRPr lang="th-T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12</a:t>
            </a:fld>
            <a:endParaRPr lang="th-TH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13</a:t>
            </a:fld>
            <a:endParaRPr lang="th-TH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14</a:t>
            </a:fld>
            <a:endParaRPr lang="th-TH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15</a:t>
            </a:fld>
            <a:endParaRPr lang="th-T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2</a:t>
            </a:fld>
            <a:endParaRPr lang="th-T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3</a:t>
            </a:fld>
            <a:endParaRPr lang="th-T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4</a:t>
            </a:fld>
            <a:endParaRPr lang="th-T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5</a:t>
            </a:fld>
            <a:endParaRPr lang="th-T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6</a:t>
            </a:fld>
            <a:endParaRPr lang="th-T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7</a:t>
            </a:fld>
            <a:endParaRPr lang="th-T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8</a:t>
            </a:fld>
            <a:endParaRPr lang="th-T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2A07-5CF6-4D8A-9969-F35D4007050F}" type="slidenum">
              <a:rPr lang="th-TH" smtClean="0"/>
              <a:pPr/>
              <a:t>9</a:t>
            </a:fld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680C-9643-4AC3-B0FC-3F99D8FFC567}" type="datetimeFigureOut">
              <a:rPr lang="th-TH" smtClean="0"/>
              <a:pPr/>
              <a:t>02/02/57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D6E9D-88B4-4A19-90A5-48024C1719D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21.gif"/><Relationship Id="rId3" Type="http://schemas.openxmlformats.org/officeDocument/2006/relationships/image" Target="../media/image2.jpeg"/><Relationship Id="rId7" Type="http://schemas.openxmlformats.org/officeDocument/2006/relationships/image" Target="../media/image17.gif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19.gif"/><Relationship Id="rId5" Type="http://schemas.openxmlformats.org/officeDocument/2006/relationships/image" Target="../media/image15.gif"/><Relationship Id="rId10" Type="http://schemas.openxmlformats.org/officeDocument/2006/relationships/image" Target="../media/image18.gif"/><Relationship Id="rId4" Type="http://schemas.openxmlformats.org/officeDocument/2006/relationships/image" Target="../media/image11.gif"/><Relationship Id="rId9" Type="http://schemas.openxmlformats.org/officeDocument/2006/relationships/image" Target="../media/image13.gif"/><Relationship Id="rId1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.jpe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audio" Target="../media/audio1.wav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714744" y="4786322"/>
            <a:ext cx="4857752" cy="785817"/>
          </a:xfr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Unit: Fractions</a:t>
            </a:r>
            <a:endParaRPr lang="th-TH" sz="32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7158" y="5643578"/>
            <a:ext cx="8215338" cy="785818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Topic: Adding and Subtracting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Fractions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86380" y="3929066"/>
            <a:ext cx="3286148" cy="785818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Pratomsuksa 5</a:t>
            </a:r>
            <a:endParaRPr kumimoji="0" lang="th-TH" sz="3200" b="1" i="0" u="none" strike="noStrike" kern="1200" cap="none" spc="6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8280" y="3929066"/>
            <a:ext cx="285720" cy="7858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8858280" y="4786322"/>
            <a:ext cx="285720" cy="78581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8858312" y="5643578"/>
            <a:ext cx="285720" cy="7858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8643966" y="3929066"/>
            <a:ext cx="142844" cy="7858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8643966" y="4786322"/>
            <a:ext cx="142844" cy="78581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>
            <a:off x="8643998" y="5643578"/>
            <a:ext cx="142844" cy="7858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5072066" y="3929066"/>
            <a:ext cx="142844" cy="7858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Rectangle 13"/>
          <p:cNvSpPr/>
          <p:nvPr/>
        </p:nvSpPr>
        <p:spPr>
          <a:xfrm>
            <a:off x="3500430" y="4786322"/>
            <a:ext cx="142844" cy="785818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5" name="Rectangle 14"/>
          <p:cNvSpPr/>
          <p:nvPr/>
        </p:nvSpPr>
        <p:spPr>
          <a:xfrm>
            <a:off x="142876" y="5643578"/>
            <a:ext cx="142844" cy="7858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6" name="Left Arrow 15">
            <a:hlinkClick r:id="" action="ppaction://hlinkshowjump?jump=nextslide" highlightClick="1">
              <a:snd r:embed="rId4" name="arrow.wav" builtIn="1"/>
            </a:hlinkClick>
          </p:cNvPr>
          <p:cNvSpPr/>
          <p:nvPr/>
        </p:nvSpPr>
        <p:spPr>
          <a:xfrm flipH="1">
            <a:off x="8715404" y="-24"/>
            <a:ext cx="428596" cy="428604"/>
          </a:xfrm>
          <a:prstGeom prst="lef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here-be Sentences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428736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Comic Sans MS" pitchFamily="66" charset="0"/>
              </a:rPr>
              <a:t>Use </a:t>
            </a:r>
            <a:r>
              <a:rPr lang="en-US" sz="2900" b="1" dirty="0" smtClean="0">
                <a:latin typeface="Comic Sans MS" pitchFamily="66" charset="0"/>
              </a:rPr>
              <a:t>there is </a:t>
            </a:r>
            <a:r>
              <a:rPr lang="en-US" sz="2900" dirty="0" smtClean="0">
                <a:latin typeface="Comic Sans MS" pitchFamily="66" charset="0"/>
              </a:rPr>
              <a:t>for a singular noun and </a:t>
            </a:r>
            <a:r>
              <a:rPr lang="en-US" sz="2900" b="1" dirty="0" smtClean="0">
                <a:latin typeface="Comic Sans MS" pitchFamily="66" charset="0"/>
              </a:rPr>
              <a:t>there are </a:t>
            </a:r>
            <a:r>
              <a:rPr lang="en-US" sz="2900" dirty="0" smtClean="0">
                <a:latin typeface="Comic Sans MS" pitchFamily="66" charset="0"/>
              </a:rPr>
              <a:t>for a plural noun.</a:t>
            </a:r>
            <a:endParaRPr lang="th-TH" sz="29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0232" y="1571612"/>
            <a:ext cx="2143140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There is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7719" y="1571612"/>
            <a:ext cx="2678925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S</a:t>
            </a:r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ingular noun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0232" y="2643182"/>
            <a:ext cx="2143140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There are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7719" y="2643182"/>
            <a:ext cx="2678925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plural noun</a:t>
            </a:r>
            <a:endParaRPr lang="th-TH" sz="3200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00232" y="1500174"/>
            <a:ext cx="5286412" cy="2016276"/>
            <a:chOff x="2071670" y="2341418"/>
            <a:chExt cx="5286412" cy="2016276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3423548" y="3347787"/>
              <a:ext cx="2016276" cy="35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2071670" y="3341550"/>
              <a:ext cx="5286412" cy="95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57224" y="485776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There are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six pieces </a:t>
            </a:r>
            <a:r>
              <a:rPr lang="en-US" sz="3200" dirty="0" smtClean="0">
                <a:latin typeface="Comic Sans MS" pitchFamily="66" charset="0"/>
              </a:rPr>
              <a:t>of a hexagon.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371475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There is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an apple </a:t>
            </a:r>
            <a:r>
              <a:rPr lang="en-US" sz="3200" dirty="0" smtClean="0">
                <a:latin typeface="Comic Sans MS" pitchFamily="66" charset="0"/>
              </a:rPr>
              <a:t>in a basket.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86" y="5429264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There are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many pencils </a:t>
            </a:r>
            <a:r>
              <a:rPr lang="en-US" sz="3200" dirty="0" smtClean="0">
                <a:latin typeface="Comic Sans MS" pitchFamily="66" charset="0"/>
              </a:rPr>
              <a:t>in a box.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24" y="428625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There is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one piece </a:t>
            </a:r>
            <a:r>
              <a:rPr lang="en-US" sz="3200" dirty="0" smtClean="0">
                <a:latin typeface="Comic Sans MS" pitchFamily="66" charset="0"/>
              </a:rPr>
              <a:t>of pizza left.</a:t>
            </a:r>
            <a:endParaRPr lang="th-TH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9" grpId="0" animBg="1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here-be Sentences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372545"/>
            <a:ext cx="78581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Comic Sans MS" pitchFamily="66" charset="0"/>
              </a:rPr>
              <a:t>Add a </a:t>
            </a:r>
            <a:r>
              <a:rPr lang="en-US" sz="2900" b="1" dirty="0" smtClean="0">
                <a:latin typeface="Comic Sans MS" pitchFamily="66" charset="0"/>
              </a:rPr>
              <a:t>not</a:t>
            </a:r>
            <a:r>
              <a:rPr lang="en-US" sz="2900" dirty="0" smtClean="0">
                <a:latin typeface="Comic Sans MS" pitchFamily="66" charset="0"/>
              </a:rPr>
              <a:t> after is or are to form a negative sentence for a there-be sentence</a:t>
            </a:r>
            <a:endParaRPr lang="th-TH" sz="29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1571612"/>
            <a:ext cx="2143140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There is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4909" y="1571612"/>
            <a:ext cx="2678925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S</a:t>
            </a:r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ingular noun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28" y="2643182"/>
            <a:ext cx="2143140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There are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4909" y="2643182"/>
            <a:ext cx="2678925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plural noun</a:t>
            </a:r>
            <a:endParaRPr lang="th-TH" sz="3200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485776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There are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six pieces </a:t>
            </a:r>
            <a:r>
              <a:rPr lang="en-US" sz="3200" dirty="0" smtClean="0">
                <a:latin typeface="Comic Sans MS" pitchFamily="66" charset="0"/>
              </a:rPr>
              <a:t>of a hexagon.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371475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There is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an apple </a:t>
            </a:r>
            <a:r>
              <a:rPr lang="en-US" sz="3200" dirty="0" smtClean="0">
                <a:latin typeface="Comic Sans MS" pitchFamily="66" charset="0"/>
              </a:rPr>
              <a:t>in a basket.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86" y="5429264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There are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many pencils </a:t>
            </a:r>
            <a:r>
              <a:rPr lang="en-US" sz="3200" dirty="0" smtClean="0">
                <a:latin typeface="Comic Sans MS" pitchFamily="66" charset="0"/>
              </a:rPr>
              <a:t>in a box.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24" y="428625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There is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one piece </a:t>
            </a:r>
            <a:r>
              <a:rPr lang="en-US" sz="3200" dirty="0" smtClean="0">
                <a:latin typeface="Comic Sans MS" pitchFamily="66" charset="0"/>
              </a:rPr>
              <a:t>of pizza left.</a:t>
            </a:r>
            <a:endParaRPr lang="th-TH" sz="3200" dirty="0">
              <a:latin typeface="Comic Sans MS" pitchFamily="66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428728" y="1500173"/>
            <a:ext cx="6215106" cy="2016277"/>
            <a:chOff x="1071538" y="1500173"/>
            <a:chExt cx="6215106" cy="2016277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2351496" y="2506232"/>
              <a:ext cx="2016276" cy="415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1071538" y="2500306"/>
              <a:ext cx="6215106" cy="95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3423065" y="2506233"/>
              <a:ext cx="2016276" cy="415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57620" y="1571612"/>
            <a:ext cx="776294" cy="785818"/>
          </a:xfrm>
          <a:prstGeom prst="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not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7144" y="2643182"/>
            <a:ext cx="776294" cy="785818"/>
          </a:xfrm>
          <a:prstGeom prst="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not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20" y="485776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There are </a:t>
            </a:r>
            <a:r>
              <a:rPr lang="en-US" sz="3200" b="1" dirty="0" smtClean="0">
                <a:solidFill>
                  <a:srgbClr val="6600CC"/>
                </a:solidFill>
                <a:latin typeface="Comic Sans MS" pitchFamily="66" charset="0"/>
              </a:rPr>
              <a:t>not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five pieces </a:t>
            </a:r>
            <a:r>
              <a:rPr lang="en-US" sz="3200" dirty="0" smtClean="0">
                <a:latin typeface="Comic Sans MS" pitchFamily="66" charset="0"/>
              </a:rPr>
              <a:t>of a hexagon.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7224" y="371475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There is </a:t>
            </a:r>
            <a:r>
              <a:rPr lang="en-US" sz="3200" b="1" dirty="0" smtClean="0">
                <a:solidFill>
                  <a:srgbClr val="6600CC"/>
                </a:solidFill>
                <a:latin typeface="Comic Sans MS" pitchFamily="66" charset="0"/>
              </a:rPr>
              <a:t>not</a:t>
            </a:r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an apple </a:t>
            </a:r>
            <a:r>
              <a:rPr lang="en-US" sz="3200" dirty="0" smtClean="0">
                <a:latin typeface="Comic Sans MS" pitchFamily="66" charset="0"/>
              </a:rPr>
              <a:t>in a basket.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5786" y="5429264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There are </a:t>
            </a:r>
            <a:r>
              <a:rPr lang="en-US" sz="3200" b="1" dirty="0" smtClean="0">
                <a:solidFill>
                  <a:srgbClr val="6600CC"/>
                </a:solidFill>
                <a:latin typeface="Comic Sans MS" pitchFamily="66" charset="0"/>
              </a:rPr>
              <a:t>not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many pencils </a:t>
            </a:r>
            <a:r>
              <a:rPr lang="en-US" sz="3200" dirty="0" smtClean="0">
                <a:latin typeface="Comic Sans MS" pitchFamily="66" charset="0"/>
              </a:rPr>
              <a:t>in a box.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7224" y="428625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There is </a:t>
            </a:r>
            <a:r>
              <a:rPr lang="en-US" sz="3200" b="1" dirty="0" smtClean="0">
                <a:solidFill>
                  <a:srgbClr val="6600CC"/>
                </a:solidFill>
                <a:latin typeface="Comic Sans MS" pitchFamily="66" charset="0"/>
              </a:rPr>
              <a:t>not</a:t>
            </a:r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one piece </a:t>
            </a:r>
            <a:r>
              <a:rPr lang="en-US" sz="3200" dirty="0" smtClean="0">
                <a:latin typeface="Comic Sans MS" pitchFamily="66" charset="0"/>
              </a:rPr>
              <a:t>of pizza left.</a:t>
            </a:r>
            <a:endParaRPr lang="th-TH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 animBg="1"/>
      <p:bldP spid="8" grpId="0" animBg="1"/>
      <p:bldP spid="9" grpId="0" animBg="1"/>
      <p:bldP spid="20" grpId="0"/>
      <p:bldP spid="21" grpId="0"/>
      <p:bldP spid="22" grpId="0"/>
      <p:bldP spid="23" grpId="0"/>
      <p:bldP spid="17" grpId="0" animBg="1"/>
      <p:bldP spid="18" grpId="0" animBg="1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here-be Sentences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jenny_holding_math_division_symbol_500_clr.gif">
            <a:hlinkClick r:id="rId5" action="ppaction://hlinksldjump">
              <a:snd r:embed="rId6" name="arrow.wav" builtIn="1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43900" y="5786454"/>
            <a:ext cx="741606" cy="8096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7422" y="1571612"/>
            <a:ext cx="2143140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there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2033" y="1571612"/>
            <a:ext cx="2678925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S</a:t>
            </a:r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ingular noun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422" y="2643182"/>
            <a:ext cx="2143140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there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2033" y="2643182"/>
            <a:ext cx="2678925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plural noun</a:t>
            </a:r>
            <a:endParaRPr lang="th-TH" sz="3200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485776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There are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six pieces </a:t>
            </a:r>
            <a:r>
              <a:rPr lang="en-US" sz="3200" dirty="0" smtClean="0">
                <a:latin typeface="Comic Sans MS" pitchFamily="66" charset="0"/>
              </a:rPr>
              <a:t>of a hexagon.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24" y="371475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There is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an apple </a:t>
            </a:r>
            <a:r>
              <a:rPr lang="en-US" sz="3200" dirty="0" smtClean="0">
                <a:latin typeface="Comic Sans MS" pitchFamily="66" charset="0"/>
              </a:rPr>
              <a:t>in a basket.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86" y="5429264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There are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many pencils </a:t>
            </a:r>
            <a:r>
              <a:rPr lang="en-US" sz="3200" dirty="0" smtClean="0">
                <a:latin typeface="Comic Sans MS" pitchFamily="66" charset="0"/>
              </a:rPr>
              <a:t>in a box.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224" y="428625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There is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one piece </a:t>
            </a:r>
            <a:r>
              <a:rPr lang="en-US" sz="3200" dirty="0" smtClean="0">
                <a:latin typeface="Comic Sans MS" pitchFamily="66" charset="0"/>
              </a:rPr>
              <a:t>of pizza left.</a:t>
            </a:r>
            <a:endParaRPr lang="th-TH" sz="3200" dirty="0">
              <a:latin typeface="Comic Sans MS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14414" y="1500174"/>
            <a:ext cx="6643734" cy="2087714"/>
            <a:chOff x="1357290" y="1500174"/>
            <a:chExt cx="6643734" cy="2087714"/>
          </a:xfrm>
        </p:grpSpPr>
        <p:cxnSp>
          <p:nvCxnSpPr>
            <p:cNvPr id="12" name="Straight Connector 11"/>
            <p:cNvCxnSpPr/>
            <p:nvPr/>
          </p:nvCxnSpPr>
          <p:spPr>
            <a:xfrm rot="16200000" flipH="1">
              <a:off x="1351363" y="2577671"/>
              <a:ext cx="2016276" cy="415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1357290" y="2500306"/>
              <a:ext cx="6643734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3780255" y="2506233"/>
              <a:ext cx="2016276" cy="415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285852" y="1571612"/>
            <a:ext cx="847732" cy="785818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Is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5852" y="2643182"/>
            <a:ext cx="857256" cy="785818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Are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2" y="4844489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99"/>
                </a:solidFill>
                <a:latin typeface="Comic Sans MS" pitchFamily="66" charset="0"/>
              </a:rPr>
              <a:t>Are 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six pieces </a:t>
            </a:r>
            <a:r>
              <a:rPr lang="en-US" sz="3200" dirty="0" smtClean="0">
                <a:latin typeface="Comic Sans MS" pitchFamily="66" charset="0"/>
              </a:rPr>
              <a:t>of a hexagon</a:t>
            </a:r>
            <a:r>
              <a:rPr lang="en-US" sz="3200" b="1" dirty="0" smtClean="0">
                <a:solidFill>
                  <a:srgbClr val="FF3399"/>
                </a:solidFill>
                <a:latin typeface="Comic Sans MS" pitchFamily="66" charset="0"/>
              </a:rPr>
              <a:t>?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224" y="3701481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99"/>
                </a:solidFill>
                <a:latin typeface="Comic Sans MS" pitchFamily="66" charset="0"/>
              </a:rPr>
              <a:t>Is </a:t>
            </a:r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an apple </a:t>
            </a:r>
            <a:r>
              <a:rPr lang="en-US" sz="3200" dirty="0" smtClean="0">
                <a:latin typeface="Comic Sans MS" pitchFamily="66" charset="0"/>
              </a:rPr>
              <a:t>in a basket</a:t>
            </a:r>
            <a:r>
              <a:rPr lang="en-US" sz="3200" b="1" dirty="0" smtClean="0">
                <a:solidFill>
                  <a:srgbClr val="FF3399"/>
                </a:solidFill>
                <a:latin typeface="Comic Sans MS" pitchFamily="66" charset="0"/>
              </a:rPr>
              <a:t>?</a:t>
            </a:r>
            <a:r>
              <a:rPr lang="en-US" sz="3200" b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5786" y="5415993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99"/>
                </a:solidFill>
                <a:latin typeface="Comic Sans MS" pitchFamily="66" charset="0"/>
              </a:rPr>
              <a:t>Are 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many pencils </a:t>
            </a:r>
            <a:r>
              <a:rPr lang="en-US" sz="3200" dirty="0" smtClean="0">
                <a:latin typeface="Comic Sans MS" pitchFamily="66" charset="0"/>
              </a:rPr>
              <a:t>in a box</a:t>
            </a:r>
            <a:r>
              <a:rPr lang="en-US" sz="3200" b="1" dirty="0" smtClean="0">
                <a:solidFill>
                  <a:srgbClr val="FF3399"/>
                </a:solidFill>
                <a:latin typeface="Comic Sans MS" pitchFamily="66" charset="0"/>
              </a:rPr>
              <a:t>?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472" y="4272985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99"/>
                </a:solidFill>
                <a:latin typeface="Comic Sans MS" pitchFamily="66" charset="0"/>
              </a:rPr>
              <a:t>Is </a:t>
            </a:r>
            <a:r>
              <a:rPr lang="en-US" sz="3200" b="1" dirty="0" smtClean="0">
                <a:solidFill>
                  <a:srgbClr val="00CC00"/>
                </a:solidFill>
                <a:latin typeface="Comic Sans MS" pitchFamily="66" charset="0"/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one piece </a:t>
            </a:r>
            <a:r>
              <a:rPr lang="en-US" sz="3200" dirty="0" smtClean="0">
                <a:latin typeface="Comic Sans MS" pitchFamily="66" charset="0"/>
              </a:rPr>
              <a:t>of pizza left</a:t>
            </a:r>
            <a:r>
              <a:rPr lang="en-US" sz="3200" b="1" dirty="0" smtClean="0">
                <a:solidFill>
                  <a:srgbClr val="FF3399"/>
                </a:solidFill>
                <a:latin typeface="Comic Sans MS" pitchFamily="66" charset="0"/>
              </a:rPr>
              <a:t>?</a:t>
            </a:r>
            <a:endParaRPr lang="th-TH" sz="3200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72396" y="1571612"/>
            <a:ext cx="285752" cy="785818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?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72396" y="2643182"/>
            <a:ext cx="285752" cy="785818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?</a:t>
            </a:r>
            <a:endParaRPr lang="th-TH" b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80724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Comic Sans MS" pitchFamily="66" charset="0"/>
              </a:rPr>
              <a:t>Move </a:t>
            </a:r>
            <a:r>
              <a:rPr lang="en-US" sz="2900" b="1" dirty="0" smtClean="0">
                <a:latin typeface="Comic Sans MS" pitchFamily="66" charset="0"/>
              </a:rPr>
              <a:t>is or are </a:t>
            </a:r>
            <a:r>
              <a:rPr lang="en-US" sz="2900" dirty="0" smtClean="0">
                <a:latin typeface="Comic Sans MS" pitchFamily="66" charset="0"/>
              </a:rPr>
              <a:t>before </a:t>
            </a:r>
            <a:r>
              <a:rPr lang="en-US" sz="2900" b="1" dirty="0" smtClean="0">
                <a:latin typeface="Comic Sans MS" pitchFamily="66" charset="0"/>
              </a:rPr>
              <a:t>there </a:t>
            </a:r>
            <a:r>
              <a:rPr lang="en-US" sz="2900" dirty="0" smtClean="0">
                <a:latin typeface="Comic Sans MS" pitchFamily="66" charset="0"/>
              </a:rPr>
              <a:t>to form an interrogative sentence and put “?” at the end.</a:t>
            </a:r>
            <a:endParaRPr lang="th-TH" sz="29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0" grpId="0"/>
      <p:bldP spid="21" grpId="0"/>
      <p:bldP spid="22" grpId="0"/>
      <p:bldP spid="23" grpId="0"/>
      <p:bldP spid="17" grpId="0" animBg="1"/>
      <p:bldP spid="18" grpId="0" animBg="1"/>
      <p:bldP spid="24" grpId="0"/>
      <p:bldP spid="25" grpId="0"/>
      <p:bldP spid="26" grpId="0"/>
      <p:bldP spid="27" grpId="0"/>
      <p:bldP spid="29" grpId="0" animBg="1"/>
      <p:bldP spid="30" grpId="0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hexagon in 6 piece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42873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Fractions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4286256"/>
            <a:ext cx="72152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Comic Sans MS" pitchFamily="66" charset="0"/>
              </a:rPr>
              <a:t>Each piece is       of the hexagon.   </a:t>
            </a:r>
            <a:endParaRPr lang="th-TH" sz="2900" dirty="0">
              <a:latin typeface="Comic Sans MS" pitchFamily="66" charset="0"/>
            </a:endParaRPr>
          </a:p>
        </p:txBody>
      </p:sp>
      <p:pic>
        <p:nvPicPr>
          <p:cNvPr id="28" name="Picture 27" descr="hexago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42873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1/6 of a hexago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14338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pic>
        <p:nvPicPr>
          <p:cNvPr id="34" name="Picture 33" descr="1/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4186246"/>
            <a:ext cx="428628" cy="67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40"/>
          <p:cNvGrpSpPr/>
          <p:nvPr/>
        </p:nvGrpSpPr>
        <p:grpSpPr>
          <a:xfrm>
            <a:off x="1643042" y="4929198"/>
            <a:ext cx="2500330" cy="571504"/>
            <a:chOff x="571472" y="4929198"/>
            <a:chExt cx="2500330" cy="571504"/>
          </a:xfrm>
        </p:grpSpPr>
        <p:pic>
          <p:nvPicPr>
            <p:cNvPr id="35" name="Picture 34" descr="1/6 of a hexagon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472" y="4929198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1/6 of a hexagon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4414" y="4929198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 descr="1/6 of a hexagon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57356" y="4929198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7" descr="1/6 of a hexagon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00298" y="4929198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Box 38"/>
          <p:cNvSpPr txBox="1"/>
          <p:nvPr/>
        </p:nvSpPr>
        <p:spPr>
          <a:xfrm>
            <a:off x="2214546" y="5072074"/>
            <a:ext cx="69294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latin typeface="Comic Sans MS" pitchFamily="66" charset="0"/>
              </a:rPr>
              <a:t>        is      of the hexagon.   </a:t>
            </a:r>
            <a:endParaRPr lang="th-TH" sz="2900" dirty="0">
              <a:latin typeface="Comic Sans MS" pitchFamily="66" charset="0"/>
            </a:endParaRPr>
          </a:p>
        </p:txBody>
      </p:sp>
      <p:pic>
        <p:nvPicPr>
          <p:cNvPr id="40" name="Picture 39" descr="4/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5000636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denominato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5805" y="1428736"/>
            <a:ext cx="3203517" cy="26432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57818" y="1857364"/>
            <a:ext cx="206217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Comic Sans MS" pitchFamily="66" charset="0"/>
              </a:rPr>
              <a:t>numerator </a:t>
            </a:r>
            <a:endParaRPr lang="th-TH" sz="29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3319019"/>
            <a:ext cx="242889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Comic Sans MS" pitchFamily="66" charset="0"/>
              </a:rPr>
              <a:t>denominator </a:t>
            </a:r>
            <a:endParaRPr lang="th-TH" sz="2900" dirty="0">
              <a:latin typeface="Comic Sans MS" pitchFamily="66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sp>
        <p:nvSpPr>
          <p:cNvPr id="30" name="TextBox 29"/>
          <p:cNvSpPr txBox="1"/>
          <p:nvPr/>
        </p:nvSpPr>
        <p:spPr>
          <a:xfrm>
            <a:off x="2786050" y="4214818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33CC"/>
                </a:solidFill>
                <a:latin typeface="Comic Sans MS" pitchFamily="66" charset="0"/>
              </a:rPr>
              <a:t>9</a:t>
            </a:r>
          </a:p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Comic Sans MS" pitchFamily="66" charset="0"/>
              </a:rPr>
              <a:t>10</a:t>
            </a:r>
            <a:endParaRPr lang="th-TH" sz="3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1868" y="4497181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0099"/>
                </a:solidFill>
                <a:latin typeface="Comic Sans MS" pitchFamily="66" charset="0"/>
              </a:rPr>
              <a:t>=nine-tenths</a:t>
            </a:r>
            <a:endParaRPr lang="th-TH" sz="36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86050" y="5286388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33CC"/>
                </a:solidFill>
                <a:latin typeface="Comic Sans MS" pitchFamily="66" charset="0"/>
              </a:rPr>
              <a:t>12</a:t>
            </a:r>
          </a:p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Comic Sans MS" pitchFamily="66" charset="0"/>
              </a:rPr>
              <a:t>20</a:t>
            </a:r>
            <a:endParaRPr lang="th-TH" sz="3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71868" y="550070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0099"/>
                </a:solidFill>
                <a:latin typeface="Comic Sans MS" pitchFamily="66" charset="0"/>
              </a:rPr>
              <a:t>=twelve-twentieths</a:t>
            </a:r>
            <a:endParaRPr lang="th-TH" sz="36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9" grpId="0"/>
      <p:bldP spid="39" grpId="1"/>
      <p:bldP spid="21" grpId="0"/>
      <p:bldP spid="22" grpId="0"/>
      <p:bldP spid="30" grpId="0"/>
      <p:bldP spid="33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Adding fractions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857760"/>
            <a:ext cx="864396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Comic Sans MS" pitchFamily="66" charset="0"/>
              </a:rPr>
              <a:t>When        is added with       , it becomes        .</a:t>
            </a:r>
            <a:endParaRPr lang="th-TH" sz="2900" dirty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pic>
        <p:nvPicPr>
          <p:cNvPr id="29" name="Picture 28" descr="1/6 of a hexag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4311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1/6 of a hexag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14311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1/6 of a hexag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14311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1/6 of a hexag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311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1/6 of a hexag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14311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+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071678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1/6 of a hexag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00037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1/6 of a hexag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00037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1/6 of a hexag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00037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1/6 of a hexag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00037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1/6 of a hexag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00037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 descr="=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857496"/>
            <a:ext cx="59531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http://www.coolmath4kids.com/fractions/images/5_6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314324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1/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2214554"/>
            <a:ext cx="428628" cy="67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4/6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2285992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+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071678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=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8387" y="2857496"/>
            <a:ext cx="59531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Connector 62"/>
          <p:cNvCxnSpPr/>
          <p:nvPr/>
        </p:nvCxnSpPr>
        <p:spPr>
          <a:xfrm rot="5400000">
            <a:off x="4286645" y="2928537"/>
            <a:ext cx="2285222" cy="1588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71604" y="4689471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33CC"/>
                </a:solidFill>
                <a:latin typeface="Comic Sans MS" pitchFamily="66" charset="0"/>
              </a:rPr>
              <a:t>1</a:t>
            </a:r>
          </a:p>
          <a:p>
            <a:pPr algn="ctr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6</a:t>
            </a:r>
            <a:endParaRPr lang="th-TH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14876" y="4643446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33CC"/>
                </a:solidFill>
                <a:latin typeface="Comic Sans MS" pitchFamily="66" charset="0"/>
              </a:rPr>
              <a:t>4</a:t>
            </a:r>
          </a:p>
          <a:p>
            <a:pPr algn="ctr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6</a:t>
            </a:r>
            <a:endParaRPr lang="th-TH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00958" y="4643446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th-TH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0" name="Picture 69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2071678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1538" y="2109784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71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0" y="2109784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2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22" y="2109784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 descr="+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071678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74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2071678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75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2071678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76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90" y="2071678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Connector 77"/>
          <p:cNvCxnSpPr/>
          <p:nvPr/>
        </p:nvCxnSpPr>
        <p:spPr>
          <a:xfrm rot="5400000">
            <a:off x="4439045" y="2927743"/>
            <a:ext cx="2285222" cy="1588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=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857496"/>
            <a:ext cx="59531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1604" y="3000372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3000372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81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488" y="3000372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82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3000372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3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3000372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3000372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85" descr="a 1/8 slice of pizz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3000372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86" descr="3/8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20" y="2214554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87" descr="+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071678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88" descr="4/8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2143116"/>
            <a:ext cx="4286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0" descr="+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071678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91" descr="=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928934"/>
            <a:ext cx="59531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92" descr="7/8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6578" y="3071810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pizza cut into 8 pieces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43240" y="1428736"/>
            <a:ext cx="3138504" cy="299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93"/>
          <p:cNvSpPr txBox="1"/>
          <p:nvPr/>
        </p:nvSpPr>
        <p:spPr>
          <a:xfrm>
            <a:off x="500066" y="4842371"/>
            <a:ext cx="864396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Comic Sans MS" pitchFamily="66" charset="0"/>
              </a:rPr>
              <a:t>When      is added with       , it becomes        .</a:t>
            </a:r>
            <a:endParaRPr lang="th-TH" sz="2900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28728" y="4674082"/>
            <a:ext cx="9286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C0099"/>
                </a:solidFill>
                <a:latin typeface="Comic Sans MS" pitchFamily="66" charset="0"/>
              </a:rPr>
              <a:t>4</a:t>
            </a:r>
          </a:p>
          <a:p>
            <a:pPr algn="ctr"/>
            <a:r>
              <a:rPr lang="en-US" b="1" dirty="0" smtClean="0">
                <a:solidFill>
                  <a:srgbClr val="CC0099"/>
                </a:solidFill>
                <a:latin typeface="Comic Sans MS" pitchFamily="66" charset="0"/>
              </a:rPr>
              <a:t>8</a:t>
            </a:r>
            <a:endParaRPr lang="th-TH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72000" y="4628057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C0099"/>
                </a:solidFill>
                <a:latin typeface="Comic Sans MS" pitchFamily="66" charset="0"/>
              </a:rPr>
              <a:t>3</a:t>
            </a:r>
          </a:p>
          <a:p>
            <a:pPr algn="ctr"/>
            <a:r>
              <a:rPr lang="en-US" b="1" dirty="0" smtClean="0">
                <a:solidFill>
                  <a:srgbClr val="CC0099"/>
                </a:solidFill>
                <a:latin typeface="Comic Sans MS" pitchFamily="66" charset="0"/>
              </a:rPr>
              <a:t>8</a:t>
            </a:r>
            <a:endParaRPr lang="th-TH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58082" y="4628057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th-TH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8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500"/>
                            </p:stCondLst>
                            <p:childTnLst>
                              <p:par>
                                <p:cTn id="1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500"/>
                            </p:stCondLst>
                            <p:childTnLst>
                              <p:par>
                                <p:cTn id="2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8500"/>
                            </p:stCondLst>
                            <p:childTnLst>
                              <p:par>
                                <p:cTn id="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950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6" grpId="0"/>
      <p:bldP spid="66" grpId="1"/>
      <p:bldP spid="67" grpId="0"/>
      <p:bldP spid="67" grpId="1"/>
      <p:bldP spid="68" grpId="0"/>
      <p:bldP spid="68" grpId="1"/>
      <p:bldP spid="94" grpId="0"/>
      <p:bldP spid="95" grpId="0"/>
      <p:bldP spid="96" grpId="0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Subtracting fractions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jenny_holding_math_division_symbol_500_clr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5786454"/>
            <a:ext cx="741606" cy="809614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pic>
        <p:nvPicPr>
          <p:cNvPr id="62" name="Picture 61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785926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1785926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1785926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89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785926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97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785926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98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1785926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1785926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00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785926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01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1785926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1785926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5357818" y="1627519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itchFamily="66" charset="0"/>
              </a:rPr>
              <a:t>-</a:t>
            </a:r>
            <a:endParaRPr lang="th-TH" sz="6000" b="1" dirty="0">
              <a:latin typeface="Comic Sans MS" pitchFamily="66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071670" y="2928934"/>
            <a:ext cx="5000660" cy="1071570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06" name="Picture 105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071810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06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071810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107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3071810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108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071810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09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071810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10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071810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11" descr="a 1/8 slice of pizz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071810"/>
            <a:ext cx="571504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7/8 - 3/8 = 4/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2762247"/>
            <a:ext cx="2500330" cy="95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00034" y="4104837"/>
            <a:ext cx="90011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Comic Sans MS" pitchFamily="66" charset="0"/>
              </a:rPr>
              <a:t>When      is subtracted from    , it becomes    .</a:t>
            </a:r>
            <a:endParaRPr lang="th-TH" sz="29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3929066"/>
            <a:ext cx="87496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33CC"/>
                </a:solidFill>
                <a:latin typeface="Comic Sans MS" pitchFamily="66" charset="0"/>
              </a:rPr>
              <a:t>3</a:t>
            </a:r>
          </a:p>
          <a:p>
            <a:pPr algn="ctr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8</a:t>
            </a:r>
            <a:endParaRPr lang="th-TH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40106" y="3903653"/>
            <a:ext cx="874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33CC"/>
                </a:solidFill>
                <a:latin typeface="Comic Sans MS" pitchFamily="66" charset="0"/>
              </a:rPr>
              <a:t>7</a:t>
            </a:r>
          </a:p>
          <a:p>
            <a:pPr algn="ctr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8</a:t>
            </a:r>
            <a:endParaRPr lang="th-TH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40436" y="3903653"/>
            <a:ext cx="874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th-TH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10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10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1" presetID="10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2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2" grpId="0"/>
      <p:bldP spid="104" grpId="0"/>
      <p:bldP spid="104" grpId="1"/>
      <p:bldP spid="105" grpId="1" animBg="1"/>
      <p:bldP spid="105" grpId="2" animBg="1"/>
      <p:bldP spid="105" grpId="3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Fraction Stripes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jenny_holding_math_division_symbol_500_clr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5786454"/>
            <a:ext cx="741606" cy="809614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571472" y="1643050"/>
            <a:ext cx="8072494" cy="478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66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Directions: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Make a group of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 three by counting 1 to eleven.</a:t>
            </a:r>
          </a:p>
          <a:p>
            <a:pPr marL="742950" lvl="0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Take a piece of 16-parted folded paper and some pieces of colored paper</a:t>
            </a:r>
          </a:p>
          <a:p>
            <a:pPr marL="742950" lvl="0" indent="-742950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	from a teacher.</a:t>
            </a:r>
          </a:p>
          <a:p>
            <a:pPr marL="742950" lvl="0" indent="-742950">
              <a:spcBef>
                <a:spcPct val="0"/>
              </a:spcBef>
              <a:buAutoNum type="arabicPeriod" startAt="3"/>
              <a:defRPr/>
            </a:pPr>
            <a:r>
              <a:rPr lang="en-US" b="1" dirty="0" smtClean="0">
                <a:solidFill>
                  <a:srgbClr val="FF33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Listen to the fractions what the teacher tells you, put some pieces of paper on the folded paper and find the correct answer.</a:t>
            </a:r>
          </a:p>
          <a:p>
            <a:pPr marL="742950" lvl="0" indent="-742950">
              <a:spcBef>
                <a:spcPct val="0"/>
              </a:spcBef>
              <a:buAutoNum type="arabicPeriod" startAt="3"/>
              <a:defRPr/>
            </a:pPr>
            <a:r>
              <a:rPr lang="en-US" b="1" dirty="0" smtClean="0">
                <a:solidFill>
                  <a:srgbClr val="CC0099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The group that can answer first gets two points for each round. 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Fraction Stripes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jenny_holding_math_division_symbol_500_clr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5786454"/>
            <a:ext cx="741606" cy="80961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57290" y="2285990"/>
          <a:ext cx="6500860" cy="2928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25215"/>
                <a:gridCol w="1625215"/>
                <a:gridCol w="1625215"/>
                <a:gridCol w="1625215"/>
              </a:tblGrid>
              <a:tr h="7322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868" y="1316496"/>
            <a:ext cx="9286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C0099"/>
                </a:solidFill>
                <a:latin typeface="Comic Sans MS" pitchFamily="66" charset="0"/>
              </a:rPr>
              <a:t>4</a:t>
            </a:r>
          </a:p>
          <a:p>
            <a:pPr algn="ctr"/>
            <a:r>
              <a:rPr lang="en-US" b="1" dirty="0" smtClean="0">
                <a:solidFill>
                  <a:srgbClr val="CC0099"/>
                </a:solidFill>
                <a:latin typeface="Comic Sans MS" pitchFamily="66" charset="0"/>
              </a:rPr>
              <a:t>16</a:t>
            </a:r>
            <a:endParaRPr lang="th-TH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316496"/>
            <a:ext cx="9286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B0F0"/>
                </a:solidFill>
                <a:latin typeface="Comic Sans MS" pitchFamily="66" charset="0"/>
              </a:rPr>
              <a:t>8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16</a:t>
            </a:r>
            <a:endParaRPr lang="th-TH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145937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th-TH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145937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=?</a:t>
            </a:r>
            <a:endParaRPr lang="th-TH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7290" y="2285992"/>
            <a:ext cx="1643074" cy="71438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  <a:endParaRPr lang="th-TH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364" y="2285992"/>
            <a:ext cx="1643074" cy="71438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3438" y="2285992"/>
            <a:ext cx="1643074" cy="71438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5074" y="2285992"/>
            <a:ext cx="1643074" cy="71438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7290" y="3000372"/>
            <a:ext cx="1643074" cy="7143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5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0364" y="3000372"/>
            <a:ext cx="1643074" cy="7143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6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438" y="3000372"/>
            <a:ext cx="1643074" cy="7143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7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15074" y="3000372"/>
            <a:ext cx="1643074" cy="7143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8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7290" y="3714752"/>
            <a:ext cx="1643074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9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0364" y="3714752"/>
            <a:ext cx="1643074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10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43438" y="3714752"/>
            <a:ext cx="1643074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11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15074" y="3714752"/>
            <a:ext cx="1643074" cy="7858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12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0694" y="5286388"/>
            <a:ext cx="857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6600CC"/>
                </a:solidFill>
                <a:latin typeface="Comic Sans MS" pitchFamily="66" charset="0"/>
              </a:rPr>
              <a:t>12</a:t>
            </a:r>
          </a:p>
          <a:p>
            <a:pPr algn="ctr"/>
            <a:r>
              <a:rPr lang="en-US" b="1" dirty="0" smtClean="0">
                <a:solidFill>
                  <a:srgbClr val="6600CC"/>
                </a:solidFill>
                <a:latin typeface="Comic Sans MS" pitchFamily="66" charset="0"/>
              </a:rPr>
              <a:t>16</a:t>
            </a:r>
            <a:endParaRPr lang="th-TH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1802" y="5500702"/>
            <a:ext cx="34290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Comic Sans MS" pitchFamily="66" charset="0"/>
              </a:rPr>
              <a:t>The answer is      .</a:t>
            </a:r>
            <a:endParaRPr lang="th-TH" sz="29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868" y="1285860"/>
            <a:ext cx="9286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CC00"/>
                </a:solidFill>
                <a:latin typeface="Comic Sans MS" pitchFamily="66" charset="0"/>
              </a:rPr>
              <a:t>15</a:t>
            </a:r>
          </a:p>
          <a:p>
            <a:pPr algn="ctr"/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16</a:t>
            </a:r>
            <a:endParaRPr lang="th-TH" b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1316496"/>
            <a:ext cx="9286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3399"/>
                </a:solidFill>
                <a:latin typeface="Comic Sans MS" pitchFamily="66" charset="0"/>
              </a:rPr>
              <a:t>8</a:t>
            </a:r>
          </a:p>
          <a:p>
            <a:pPr algn="ctr"/>
            <a:r>
              <a:rPr lang="en-US" b="1" dirty="0" smtClean="0">
                <a:solidFill>
                  <a:srgbClr val="FF3399"/>
                </a:solidFill>
                <a:latin typeface="Comic Sans MS" pitchFamily="66" charset="0"/>
              </a:rPr>
              <a:t>16</a:t>
            </a:r>
            <a:endParaRPr lang="th-TH" b="1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3372" y="143523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th-TH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86380" y="145937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=?</a:t>
            </a:r>
            <a:endParaRPr lang="th-TH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57290" y="2285992"/>
            <a:ext cx="1643074" cy="71438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28926" y="2285992"/>
            <a:ext cx="1643074" cy="71438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2285992"/>
            <a:ext cx="1643074" cy="71438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15074" y="2285992"/>
            <a:ext cx="1643074" cy="71438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57290" y="3000372"/>
            <a:ext cx="1643074" cy="71438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5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28926" y="3000372"/>
            <a:ext cx="1643074" cy="71438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6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3000372"/>
            <a:ext cx="1643074" cy="71438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7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15074" y="3000372"/>
            <a:ext cx="1643074" cy="71438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8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57290" y="3714752"/>
            <a:ext cx="1643074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9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00364" y="3714752"/>
            <a:ext cx="1643074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10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3438" y="3714752"/>
            <a:ext cx="1643074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11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15074" y="3714752"/>
            <a:ext cx="1643074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12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57290" y="4429132"/>
            <a:ext cx="1643074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13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00364" y="4429132"/>
            <a:ext cx="1643074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14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0" y="4429132"/>
            <a:ext cx="1643074" cy="785818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15</a:t>
            </a:r>
            <a:endParaRPr lang="th-TH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0694" y="5286388"/>
            <a:ext cx="857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6600CC"/>
                </a:solidFill>
                <a:latin typeface="Comic Sans MS" pitchFamily="66" charset="0"/>
              </a:rPr>
              <a:t>7</a:t>
            </a:r>
          </a:p>
          <a:p>
            <a:pPr algn="ctr"/>
            <a:r>
              <a:rPr lang="en-US" b="1" dirty="0" smtClean="0">
                <a:solidFill>
                  <a:srgbClr val="6600CC"/>
                </a:solidFill>
                <a:latin typeface="Comic Sans MS" pitchFamily="66" charset="0"/>
              </a:rPr>
              <a:t>16</a:t>
            </a:r>
            <a:endParaRPr lang="th-TH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71802" y="5500702"/>
            <a:ext cx="34290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Comic Sans MS" pitchFamily="66" charset="0"/>
              </a:rPr>
              <a:t>The answer is      .</a:t>
            </a:r>
            <a:endParaRPr lang="th-TH" sz="29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3" dur="50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4" dur="50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5" dur="50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7" dur="50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8" dur="50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9" dur="50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1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2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3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5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6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7" dur="50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9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0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1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3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5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7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8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9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1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2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3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100"/>
                            </p:stCondLst>
                            <p:childTnLst>
                              <p:par>
                                <p:cTn id="2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1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1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Fraction Stripes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jenny_holding_math_division_symbol_500_clr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5786454"/>
            <a:ext cx="741606" cy="80961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00364" y="2903521"/>
            <a:ext cx="13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8</a:t>
            </a:r>
            <a:endParaRPr lang="th-TH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14810" y="2903521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6600CC"/>
                </a:solidFill>
                <a:latin typeface="Comic Sans MS" pitchFamily="66" charset="0"/>
              </a:rPr>
              <a:t>2</a:t>
            </a:r>
          </a:p>
          <a:p>
            <a:pPr algn="ctr"/>
            <a:r>
              <a:rPr lang="en-US" sz="4400" b="1" dirty="0" smtClean="0">
                <a:solidFill>
                  <a:srgbClr val="6600CC"/>
                </a:solidFill>
                <a:latin typeface="Comic Sans MS" pitchFamily="66" charset="0"/>
              </a:rPr>
              <a:t>8</a:t>
            </a:r>
            <a:endParaRPr lang="th-TH" sz="44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14744" y="3143248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th-TH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86380" y="3240945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=?</a:t>
            </a:r>
            <a:endParaRPr lang="th-TH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00364" y="2911144"/>
            <a:ext cx="13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4</a:t>
            </a:r>
            <a:endParaRPr lang="th-TH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14810" y="2911144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6600CC"/>
                </a:solidFill>
                <a:latin typeface="Comic Sans MS" pitchFamily="66" charset="0"/>
              </a:rPr>
              <a:t>3</a:t>
            </a:r>
          </a:p>
          <a:p>
            <a:pPr algn="ctr"/>
            <a:r>
              <a:rPr lang="en-US" sz="4400" b="1" dirty="0" smtClean="0">
                <a:solidFill>
                  <a:srgbClr val="6600CC"/>
                </a:solidFill>
                <a:latin typeface="Comic Sans MS" pitchFamily="66" charset="0"/>
              </a:rPr>
              <a:t>4</a:t>
            </a:r>
            <a:endParaRPr lang="th-TH" sz="44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4744" y="3150871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th-TH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86380" y="324856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=?</a:t>
            </a:r>
            <a:endParaRPr lang="th-TH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00364" y="2911144"/>
            <a:ext cx="13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Comic Sans MS" pitchFamily="66" charset="0"/>
              </a:rPr>
              <a:t>8</a:t>
            </a:r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omic Sans MS" pitchFamily="66" charset="0"/>
              </a:rPr>
              <a:t>16</a:t>
            </a:r>
            <a:endParaRPr lang="th-TH" sz="4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14810" y="2911144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6600CC"/>
                </a:solidFill>
                <a:latin typeface="Comic Sans MS" pitchFamily="66" charset="0"/>
              </a:rPr>
              <a:t>7</a:t>
            </a:r>
          </a:p>
          <a:p>
            <a:pPr algn="ctr"/>
            <a:r>
              <a:rPr lang="en-US" sz="4400" b="1" dirty="0" smtClean="0">
                <a:solidFill>
                  <a:srgbClr val="6600CC"/>
                </a:solidFill>
                <a:latin typeface="Comic Sans MS" pitchFamily="66" charset="0"/>
              </a:rPr>
              <a:t>16</a:t>
            </a:r>
            <a:endParaRPr lang="th-TH" sz="44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14744" y="3150871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endParaRPr lang="th-TH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86380" y="324856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=?</a:t>
            </a:r>
            <a:endParaRPr lang="th-TH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00364" y="2911144"/>
            <a:ext cx="13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CC00"/>
                </a:solidFill>
                <a:latin typeface="Comic Sans MS" pitchFamily="66" charset="0"/>
              </a:rPr>
              <a:t>7</a:t>
            </a:r>
          </a:p>
          <a:p>
            <a:pPr algn="ctr"/>
            <a:r>
              <a:rPr lang="en-US" sz="4400" b="1" dirty="0" smtClean="0">
                <a:solidFill>
                  <a:srgbClr val="00CC00"/>
                </a:solidFill>
                <a:latin typeface="Comic Sans MS" pitchFamily="66" charset="0"/>
              </a:rPr>
              <a:t>8</a:t>
            </a:r>
            <a:endParaRPr lang="th-TH" sz="4400" b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14810" y="2911144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0066"/>
                </a:solidFill>
                <a:latin typeface="Comic Sans MS" pitchFamily="66" charset="0"/>
              </a:rPr>
              <a:t>5</a:t>
            </a:r>
          </a:p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Comic Sans MS" pitchFamily="66" charset="0"/>
              </a:rPr>
              <a:t>8</a:t>
            </a:r>
            <a:endParaRPr lang="th-TH" sz="44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3127717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th-TH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86380" y="324856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=?</a:t>
            </a:r>
            <a:endParaRPr lang="th-TH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00364" y="2911144"/>
            <a:ext cx="13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CC00"/>
                </a:solidFill>
                <a:latin typeface="Comic Sans MS" pitchFamily="66" charset="0"/>
              </a:rPr>
              <a:t>11</a:t>
            </a:r>
          </a:p>
          <a:p>
            <a:pPr algn="ctr"/>
            <a:r>
              <a:rPr lang="en-US" sz="4400" b="1" dirty="0" smtClean="0">
                <a:solidFill>
                  <a:srgbClr val="00CC00"/>
                </a:solidFill>
                <a:latin typeface="Comic Sans MS" pitchFamily="66" charset="0"/>
              </a:rPr>
              <a:t>12</a:t>
            </a:r>
            <a:endParaRPr lang="th-TH" sz="4400" b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14810" y="2911144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0066"/>
                </a:solidFill>
                <a:latin typeface="Comic Sans MS" pitchFamily="66" charset="0"/>
              </a:rPr>
              <a:t>9</a:t>
            </a:r>
          </a:p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Comic Sans MS" pitchFamily="66" charset="0"/>
              </a:rPr>
              <a:t>12</a:t>
            </a:r>
            <a:endParaRPr lang="th-TH" sz="44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14744" y="3150871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th-TH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86380" y="324856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=?</a:t>
            </a:r>
            <a:endParaRPr lang="th-TH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00364" y="2911144"/>
            <a:ext cx="13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CC00"/>
                </a:solidFill>
                <a:latin typeface="Comic Sans MS" pitchFamily="66" charset="0"/>
              </a:rPr>
              <a:t>3</a:t>
            </a:r>
          </a:p>
          <a:p>
            <a:pPr algn="ctr"/>
            <a:r>
              <a:rPr lang="en-US" sz="4400" b="1" dirty="0" smtClean="0">
                <a:solidFill>
                  <a:srgbClr val="00CC00"/>
                </a:solidFill>
                <a:latin typeface="Comic Sans MS" pitchFamily="66" charset="0"/>
              </a:rPr>
              <a:t>4</a:t>
            </a:r>
            <a:endParaRPr lang="th-TH" sz="4400" b="1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14810" y="2911144"/>
            <a:ext cx="1428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FF0066"/>
                </a:solidFill>
                <a:latin typeface="Comic Sans MS" pitchFamily="66" charset="0"/>
              </a:rPr>
              <a:t>1</a:t>
            </a:r>
          </a:p>
          <a:p>
            <a:pPr algn="ctr"/>
            <a:r>
              <a:rPr lang="en-US" sz="4400" b="1" dirty="0" smtClean="0">
                <a:solidFill>
                  <a:srgbClr val="FF0066"/>
                </a:solidFill>
                <a:latin typeface="Comic Sans MS" pitchFamily="66" charset="0"/>
              </a:rPr>
              <a:t>4</a:t>
            </a:r>
            <a:endParaRPr lang="th-TH" sz="44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3306" y="3090161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endParaRPr lang="th-TH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86380" y="324856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=?</a:t>
            </a:r>
            <a:endParaRPr lang="th-TH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Word Problems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jenny_holding_math_division_symbol_500_clr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5786454"/>
            <a:ext cx="741606" cy="809614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571472" y="1357298"/>
            <a:ext cx="8072494" cy="478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66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Directions: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Make a group of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 three by finding the same fractions.</a:t>
            </a:r>
          </a:p>
          <a:p>
            <a:pPr marL="742950" lvl="0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Walk into and bring a piece of paper back to your own group.</a:t>
            </a:r>
          </a:p>
          <a:p>
            <a:pPr marL="742950" lvl="0" indent="-742950">
              <a:spcBef>
                <a:spcPct val="0"/>
              </a:spcBef>
              <a:buAutoNum type="arabicPeriod" startAt="3"/>
              <a:defRPr/>
            </a:pPr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Read the two questions and find the solutions or the answers.</a:t>
            </a:r>
          </a:p>
          <a:p>
            <a:pPr marL="742950" lvl="0" indent="-742950">
              <a:spcBef>
                <a:spcPct val="0"/>
              </a:spcBef>
              <a:buAutoNum type="arabicPeriod" startAt="3"/>
              <a:defRPr/>
            </a:pPr>
            <a:r>
              <a:rPr lang="en-US" b="1" dirty="0" smtClean="0">
                <a:solidFill>
                  <a:srgbClr val="6600CC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Present your steps of finding the solutions or the answers in front of class.</a:t>
            </a: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hlinkClick r:id="rId4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1857356" y="3500438"/>
            <a:ext cx="2786082" cy="785818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Video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itle 1">
            <a:hlinkClick r:id="rId6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4714876" y="3500438"/>
            <a:ext cx="2786082" cy="785818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Vocabulary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itle 1">
            <a:hlinkClick r:id="rId7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1857356" y="4357694"/>
            <a:ext cx="2786082" cy="785818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Structure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itle 1">
            <a:hlinkClick r:id="rId8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785786" y="5214950"/>
            <a:ext cx="3857652" cy="785818"/>
          </a:xfrm>
          <a:prstGeom prst="rect">
            <a:avLst/>
          </a:prstGeom>
          <a:solidFill>
            <a:srgbClr val="6600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Fraction Stripes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itle 1">
            <a:hlinkClick r:id="rId9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4714876" y="5214950"/>
            <a:ext cx="3929090" cy="78581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Word Problems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itle 1">
            <a:hlinkClick r:id="rId10" action="ppaction://hlinksldjump" highlightClick="1">
              <a:snd r:embed="rId5" name="arrow.wav" builtIn="1"/>
            </a:hlinkClick>
          </p:cNvPr>
          <p:cNvSpPr txBox="1">
            <a:spLocks/>
          </p:cNvSpPr>
          <p:nvPr/>
        </p:nvSpPr>
        <p:spPr>
          <a:xfrm>
            <a:off x="4714876" y="4357694"/>
            <a:ext cx="2786082" cy="785818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Fractions</a:t>
            </a:r>
            <a:endParaRPr kumimoji="0" lang="th-TH" sz="35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" y="6072206"/>
            <a:ext cx="9144000" cy="785818"/>
          </a:xfrm>
          <a:prstGeom prst="rect">
            <a:avLst/>
          </a:prstGeom>
          <a:solidFill>
            <a:srgbClr val="FF3399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Comic Sans MS" pitchFamily="66" charset="0"/>
                <a:ea typeface="Adobe Gothic Std B" pitchFamily="34" charset="-128"/>
              </a:rPr>
              <a:t>     </a:t>
            </a:r>
            <a:r>
              <a:rPr lang="en-US" sz="3550" b="1" dirty="0" smtClean="0">
                <a:solidFill>
                  <a:schemeClr val="tx1"/>
                </a:solidFill>
                <a:effectLst/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550" b="1" spc="600" dirty="0" smtClean="0">
                <a:solidFill>
                  <a:schemeClr val="tx1"/>
                </a:solidFill>
                <a:effectLst/>
                <a:latin typeface="Comic Sans MS" pitchFamily="66" charset="0"/>
                <a:ea typeface="Tahoma" pitchFamily="34" charset="0"/>
                <a:cs typeface="Tahoma" pitchFamily="34" charset="0"/>
              </a:rPr>
              <a:t>A C T I V I T I E S</a:t>
            </a:r>
            <a:endParaRPr lang="th-TH" sz="3550" b="1" spc="600" dirty="0">
              <a:solidFill>
                <a:schemeClr val="tx1"/>
              </a:solidFill>
              <a:effectLst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Left Arrow 23">
            <a:hlinkClick r:id="" action="ppaction://hlinkshowjump?jump=previousslide" highlightClick="1">
              <a:snd r:embed="rId5" name="arrow.wav" builtIn="1"/>
            </a:hlinkClick>
          </p:cNvPr>
          <p:cNvSpPr/>
          <p:nvPr/>
        </p:nvSpPr>
        <p:spPr>
          <a:xfrm>
            <a:off x="8715404" y="0"/>
            <a:ext cx="428596" cy="428604"/>
          </a:xfrm>
          <a:prstGeom prst="lef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Word Problems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jenny_holding_math_division_symbol_500_clr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5786454"/>
            <a:ext cx="741606" cy="8096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1472" y="2612546"/>
            <a:ext cx="807249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66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1.Lihua spent     of her allowance on food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66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and shopping. What fraction of her allowance had she left?</a:t>
            </a:r>
            <a:endParaRPr lang="en-US" b="1" dirty="0" smtClean="0">
              <a:solidFill>
                <a:srgbClr val="CC0099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742950" lvl="0" indent="-742950">
              <a:spcBef>
                <a:spcPct val="0"/>
              </a:spcBef>
              <a:buFont typeface="+mj-lt"/>
              <a:buAutoNum type="arabicPeriod"/>
              <a:defRPr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2143116"/>
            <a:ext cx="9286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C0099"/>
                </a:solidFill>
                <a:latin typeface="Comic Sans MS" pitchFamily="66" charset="0"/>
              </a:rPr>
              <a:t>4</a:t>
            </a:r>
          </a:p>
          <a:p>
            <a:pPr algn="ctr"/>
            <a:r>
              <a:rPr lang="en-US" b="1" dirty="0" smtClean="0">
                <a:solidFill>
                  <a:srgbClr val="CC0099"/>
                </a:solidFill>
                <a:latin typeface="Comic Sans MS" pitchFamily="66" charset="0"/>
              </a:rPr>
              <a:t>8</a:t>
            </a:r>
            <a:endParaRPr lang="th-TH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1472" y="2857496"/>
            <a:ext cx="807249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2. The mass of box A is     kilograms. The mass of box B is    kilograms.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0070C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What is the total mass of 2 boxes?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How much heavier is box B than box 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190" y="2285992"/>
            <a:ext cx="9286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C0099"/>
                </a:solidFill>
                <a:latin typeface="Comic Sans MS" pitchFamily="66" charset="0"/>
              </a:rPr>
              <a:t>1</a:t>
            </a:r>
          </a:p>
          <a:p>
            <a:pPr algn="ctr"/>
            <a:r>
              <a:rPr lang="en-US" b="1" dirty="0" smtClean="0">
                <a:solidFill>
                  <a:srgbClr val="CC0099"/>
                </a:solidFill>
                <a:latin typeface="Comic Sans MS" pitchFamily="66" charset="0"/>
              </a:rPr>
              <a:t>9</a:t>
            </a:r>
            <a:endParaRPr lang="th-TH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2888132"/>
            <a:ext cx="9286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CC0099"/>
                </a:solidFill>
                <a:latin typeface="Comic Sans MS" pitchFamily="66" charset="0"/>
              </a:rPr>
              <a:t>5</a:t>
            </a:r>
          </a:p>
          <a:p>
            <a:pPr algn="ctr"/>
            <a:r>
              <a:rPr lang="en-US" b="1" dirty="0" smtClean="0">
                <a:solidFill>
                  <a:srgbClr val="CC0099"/>
                </a:solidFill>
                <a:latin typeface="Comic Sans MS" pitchFamily="66" charset="0"/>
              </a:rPr>
              <a:t>9</a:t>
            </a:r>
            <a:endParaRPr lang="th-TH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  <p:bldP spid="8" grpId="2"/>
      <p:bldP spid="9" grpId="0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Fractions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Fractions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jenny_holding_math_division_symbol_500_clr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5786454"/>
            <a:ext cx="741606" cy="80961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subtract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(v)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jenny_holding_math_division_symbol_500_clr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5786454"/>
            <a:ext cx="741606" cy="809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1428736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to take the number or amount away from another number or amount</a:t>
            </a:r>
            <a:endParaRPr lang="en-US" sz="2000" i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1538" y="1142984"/>
            <a:ext cx="7286676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Can you </a:t>
            </a:r>
            <a:r>
              <a:rPr lang="en-US" sz="3550" b="1" dirty="0" smtClean="0">
                <a:solidFill>
                  <a:srgbClr val="CC0099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subtract</a:t>
            </a:r>
            <a:r>
              <a:rPr lang="en-US" sz="3550" b="1" dirty="0" smtClean="0">
                <a:solidFill>
                  <a:srgbClr val="FFC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55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six from ten?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subtrac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08" y="2143116"/>
            <a:ext cx="4429156" cy="40719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fraction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(n)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428736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 number less than one such as ½ or ¾ </a:t>
            </a:r>
            <a:endParaRPr lang="en-US" sz="2000" i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subtrac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071678"/>
            <a:ext cx="4929222" cy="42862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00100" y="1142984"/>
            <a:ext cx="7286676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We are studying </a:t>
            </a:r>
            <a:r>
              <a:rPr lang="en-US" sz="3550" b="1" dirty="0" smtClean="0">
                <a:solidFill>
                  <a:srgbClr val="FF33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fractions</a:t>
            </a:r>
            <a:r>
              <a:rPr lang="en-US" sz="3550" b="1" dirty="0" smtClean="0">
                <a:solidFill>
                  <a:srgbClr val="FFC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55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now.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hexagon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(n)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428736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 flat shape with six sides of the same length</a:t>
            </a:r>
            <a:endParaRPr lang="en-US" sz="2000" i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subtrac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952251"/>
            <a:ext cx="4500594" cy="419139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0034" y="1142984"/>
            <a:ext cx="828680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This box is in a shape of </a:t>
            </a:r>
            <a:r>
              <a:rPr lang="en-US" sz="3550" b="1" dirty="0" smtClean="0">
                <a:solidFill>
                  <a:srgbClr val="00B0F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hexagon</a:t>
            </a:r>
            <a:r>
              <a:rPr lang="en-US" sz="355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. 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piece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(n)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428736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an amount of something or a part of something</a:t>
            </a:r>
            <a:endParaRPr lang="en-US" sz="2000" i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subtrac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2158189"/>
            <a:ext cx="4214842" cy="397038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2910" y="1142984"/>
            <a:ext cx="8001056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My sister ate two </a:t>
            </a:r>
            <a:r>
              <a:rPr lang="en-US" sz="3550" b="1" dirty="0" smtClean="0">
                <a:solidFill>
                  <a:srgbClr val="00CC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pieces </a:t>
            </a:r>
            <a:r>
              <a:rPr lang="en-US" sz="355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of pizza.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8596" y="417514"/>
            <a:ext cx="8286808" cy="868346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denominator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Tahoma" pitchFamily="34" charset="0"/>
                <a:cs typeface="Tahoma" pitchFamily="34" charset="0"/>
              </a:rPr>
              <a:t>(n)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jenny_holding_math_division_symbol_500_clr.gif">
            <a:hlinkClick r:id="rId4" action="ppaction://hlinksldjump">
              <a:snd r:embed="rId5" name="arrow.wav" builtIn="1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43900" y="5786454"/>
            <a:ext cx="741606" cy="809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1428736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 number below a line of a fraction</a:t>
            </a:r>
            <a:endParaRPr lang="en-US" sz="2000" i="1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subtrac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546" y="2071678"/>
            <a:ext cx="4643470" cy="421484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0034" y="1142984"/>
            <a:ext cx="821537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Four is a </a:t>
            </a:r>
            <a:r>
              <a:rPr lang="en-US" sz="3550" b="1" dirty="0" smtClean="0">
                <a:solidFill>
                  <a:srgbClr val="FF99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denominator</a:t>
            </a:r>
            <a:r>
              <a:rPr lang="en-US" sz="3550" b="1" dirty="0" smtClean="0">
                <a:solidFill>
                  <a:srgbClr val="FFC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55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of ¾. </a:t>
            </a:r>
            <a:endParaRPr kumimoji="0" lang="th-TH" sz="35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945</TotalTime>
  <Words>714</Words>
  <Application>Microsoft Office PowerPoint</Application>
  <PresentationFormat>On-screen Show (4:3)</PresentationFormat>
  <Paragraphs>235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Angsana New</vt:lpstr>
      <vt:lpstr>Comic Sans MS</vt:lpstr>
      <vt:lpstr>Tahoma</vt:lpstr>
      <vt:lpstr>Calibri</vt:lpstr>
      <vt:lpstr>Cordia New</vt:lpstr>
      <vt:lpstr>Adobe Gothic Std B</vt:lpstr>
      <vt:lpstr>Office Theme</vt:lpstr>
      <vt:lpstr>Unit: Fractions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66</cp:revision>
  <dcterms:created xsi:type="dcterms:W3CDTF">2014-01-22T08:27:06Z</dcterms:created>
  <dcterms:modified xsi:type="dcterms:W3CDTF">2014-02-02T10:11:13Z</dcterms:modified>
</cp:coreProperties>
</file>