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3" r:id="rId19"/>
    <p:sldId id="272" r:id="rId20"/>
    <p:sldId id="274" r:id="rId21"/>
  </p:sldIdLst>
  <p:sldSz cx="9144000" cy="6858000" type="screen4x3"/>
  <p:notesSz cx="6858000" cy="9144000"/>
  <p:embeddedFontLst>
    <p:embeddedFont>
      <p:font typeface="Angsana New" pitchFamily="18" charset="-34"/>
      <p:regular r:id="rId22"/>
      <p:bold r:id="rId23"/>
      <p:italic r:id="rId24"/>
      <p:boldItalic r:id="rId25"/>
    </p:embeddedFont>
    <p:embeddedFont>
      <p:font typeface="Berlin Sans FB Demi" pitchFamily="34" charset="0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ordia New" pitchFamily="34" charset="-34"/>
      <p:regular r:id="rId31"/>
      <p:bold r:id="rId32"/>
      <p:italic r:id="rId33"/>
      <p:boldItalic r:id="rId34"/>
    </p:embeddedFont>
    <p:embeddedFont>
      <p:font typeface="Wingdings 2" pitchFamily="18" charset="2"/>
      <p:regular r:id="rId3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99"/>
    <a:srgbClr val="FF66CC"/>
    <a:srgbClr val="FF3399"/>
    <a:srgbClr val="99CCFF"/>
    <a:srgbClr val="008000"/>
    <a:srgbClr val="FF0066"/>
    <a:srgbClr val="0033CC"/>
    <a:srgbClr val="FF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16" autoAdjust="0"/>
    <p:restoredTop sz="94624" autoAdjust="0"/>
  </p:normalViewPr>
  <p:slideViewPr>
    <p:cSldViewPr>
      <p:cViewPr>
        <p:scale>
          <a:sx n="70" d="100"/>
          <a:sy n="70" d="100"/>
        </p:scale>
        <p:origin x="-15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A3A-1136-4440-B6F4-29DD6AFE3B19}" type="datetimeFigureOut">
              <a:rPr lang="th-TH" smtClean="0"/>
              <a:pPr/>
              <a:t>19/01/58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ACA9-A810-4694-9F50-1969A6A3ADE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A3A-1136-4440-B6F4-29DD6AFE3B19}" type="datetimeFigureOut">
              <a:rPr lang="th-TH" smtClean="0"/>
              <a:pPr/>
              <a:t>19/01/58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ACA9-A810-4694-9F50-1969A6A3ADE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A3A-1136-4440-B6F4-29DD6AFE3B19}" type="datetimeFigureOut">
              <a:rPr lang="th-TH" smtClean="0"/>
              <a:pPr/>
              <a:t>19/01/58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ACA9-A810-4694-9F50-1969A6A3ADE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A3A-1136-4440-B6F4-29DD6AFE3B19}" type="datetimeFigureOut">
              <a:rPr lang="th-TH" smtClean="0"/>
              <a:pPr/>
              <a:t>19/01/58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ACA9-A810-4694-9F50-1969A6A3ADE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A3A-1136-4440-B6F4-29DD6AFE3B19}" type="datetimeFigureOut">
              <a:rPr lang="th-TH" smtClean="0"/>
              <a:pPr/>
              <a:t>19/01/58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ACA9-A810-4694-9F50-1969A6A3ADE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A3A-1136-4440-B6F4-29DD6AFE3B19}" type="datetimeFigureOut">
              <a:rPr lang="th-TH" smtClean="0"/>
              <a:pPr/>
              <a:t>19/01/58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ACA9-A810-4694-9F50-1969A6A3ADE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A3A-1136-4440-B6F4-29DD6AFE3B19}" type="datetimeFigureOut">
              <a:rPr lang="th-TH" smtClean="0"/>
              <a:pPr/>
              <a:t>19/01/58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ACA9-A810-4694-9F50-1969A6A3ADE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A3A-1136-4440-B6F4-29DD6AFE3B19}" type="datetimeFigureOut">
              <a:rPr lang="th-TH" smtClean="0"/>
              <a:pPr/>
              <a:t>19/01/58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ACA9-A810-4694-9F50-1969A6A3ADE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A3A-1136-4440-B6F4-29DD6AFE3B19}" type="datetimeFigureOut">
              <a:rPr lang="th-TH" smtClean="0"/>
              <a:pPr/>
              <a:t>19/01/58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ACA9-A810-4694-9F50-1969A6A3ADE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A3A-1136-4440-B6F4-29DD6AFE3B19}" type="datetimeFigureOut">
              <a:rPr lang="th-TH" smtClean="0"/>
              <a:pPr/>
              <a:t>19/01/58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ACA9-A810-4694-9F50-1969A6A3ADE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A3A-1136-4440-B6F4-29DD6AFE3B19}" type="datetimeFigureOut">
              <a:rPr lang="th-TH" smtClean="0"/>
              <a:pPr/>
              <a:t>19/01/58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7ACA9-A810-4694-9F50-1969A6A3ADE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2A3A-1136-4440-B6F4-29DD6AFE3B19}" type="datetimeFigureOut">
              <a:rPr lang="th-TH" smtClean="0"/>
              <a:pPr/>
              <a:t>19/01/58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7ACA9-A810-4694-9F50-1969A6A3ADE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71538" y="5143512"/>
            <a:ext cx="7929618" cy="1000108"/>
          </a:xfrm>
          <a:prstGeom prst="roundRect">
            <a:avLst/>
          </a:prstGeom>
          <a:solidFill>
            <a:srgbClr val="00B050"/>
          </a:solidFill>
          <a:effectLst>
            <a:glow rad="63500">
              <a:srgbClr val="00B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Unit:  Relationship with Other People</a:t>
            </a:r>
            <a:endParaRPr lang="th-TH" sz="3600" dirty="0">
              <a:solidFill>
                <a:schemeClr val="accent5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6314" y="4000504"/>
            <a:ext cx="4143404" cy="1000131"/>
          </a:xfrm>
          <a:prstGeom prst="roundRect">
            <a:avLst/>
          </a:prstGeom>
          <a:solidFill>
            <a:srgbClr val="00B050"/>
          </a:solidFill>
          <a:effectLst>
            <a:glow rad="63500">
              <a:srgbClr val="00B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Topic:  Special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Day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6143644"/>
            <a:ext cx="4143404" cy="6463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Pratomsuksa 5</a:t>
            </a:r>
            <a:endParaRPr lang="th-TH" sz="36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dministrator\Videos\ppp\T-Shir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42862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14348" y="4989546"/>
            <a:ext cx="7929618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 smtClean="0"/>
              <a:t>(n.) simple piece of clothing with short sleeves and no collar covering the top part of a body.</a:t>
            </a:r>
            <a:endParaRPr lang="en-US" sz="3600" dirty="0"/>
          </a:p>
        </p:txBody>
      </p:sp>
      <p:sp>
        <p:nvSpPr>
          <p:cNvPr id="11" name="สี่เหลี่ยมมุมมน 4"/>
          <p:cNvSpPr/>
          <p:nvPr/>
        </p:nvSpPr>
        <p:spPr>
          <a:xfrm>
            <a:off x="4572000" y="3357562"/>
            <a:ext cx="3357586" cy="1000132"/>
          </a:xfrm>
          <a:prstGeom prst="roundRect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T-shirt</a:t>
            </a:r>
            <a:endParaRPr lang="th-TH" sz="4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1472" y="4786322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He usually wears this blue </a:t>
            </a:r>
            <a:r>
              <a:rPr lang="en-US" sz="3600" b="1" dirty="0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T-shirt</a:t>
            </a: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.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boy004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362" y="5929330"/>
            <a:ext cx="78579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85852" y="571480"/>
            <a:ext cx="6429420" cy="72547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  Simple  Tense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สี่เหลี่ยมมุมมน 6"/>
          <p:cNvSpPr/>
          <p:nvPr/>
        </p:nvSpPr>
        <p:spPr>
          <a:xfrm>
            <a:off x="2143108" y="1500174"/>
            <a:ext cx="928694" cy="1071570"/>
          </a:xfrm>
          <a:prstGeom prst="round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</a:t>
            </a:r>
            <a:endParaRPr lang="th-TH" sz="4400" b="1" dirty="0"/>
          </a:p>
        </p:txBody>
      </p:sp>
      <p:sp>
        <p:nvSpPr>
          <p:cNvPr id="5" name="สี่เหลี่ยมมุมมน 8"/>
          <p:cNvSpPr/>
          <p:nvPr/>
        </p:nvSpPr>
        <p:spPr>
          <a:xfrm>
            <a:off x="5929322" y="1500174"/>
            <a:ext cx="1000132" cy="1071570"/>
          </a:xfrm>
          <a:prstGeom prst="round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V</a:t>
            </a:r>
            <a:endParaRPr lang="th-TH" sz="4400" b="1" dirty="0"/>
          </a:p>
        </p:txBody>
      </p:sp>
      <p:sp>
        <p:nvSpPr>
          <p:cNvPr id="6" name="สี่เหลี่ยมมุมมน 9"/>
          <p:cNvSpPr/>
          <p:nvPr/>
        </p:nvSpPr>
        <p:spPr>
          <a:xfrm>
            <a:off x="7072330" y="1500174"/>
            <a:ext cx="928694" cy="107157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O</a:t>
            </a:r>
            <a:endParaRPr lang="th-TH" sz="4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1472" y="1428736"/>
            <a:ext cx="207170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Form: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สี่เหลี่ยมมุมมน 8"/>
          <p:cNvSpPr/>
          <p:nvPr/>
        </p:nvSpPr>
        <p:spPr>
          <a:xfrm>
            <a:off x="3214678" y="1500174"/>
            <a:ext cx="2571768" cy="10715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will/shall</a:t>
            </a:r>
            <a:endParaRPr lang="th-TH" sz="4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00166" y="2786058"/>
            <a:ext cx="5929354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will </a:t>
            </a:r>
            <a:r>
              <a:rPr lang="en-US" sz="32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London next month.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71604" y="3346472"/>
            <a:ext cx="642942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will (shall) </a:t>
            </a:r>
            <a:r>
              <a:rPr lang="en-US" sz="32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read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books tonight.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43042" y="3929066"/>
            <a:ext cx="6858048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will wear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my new dress to a party.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43042" y="4489480"/>
            <a:ext cx="6858048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shall wear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 new dress to a party.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57224" y="5286388"/>
            <a:ext cx="7358114" cy="725470"/>
          </a:xfrm>
          <a:prstGeom prst="rect">
            <a:avLst/>
          </a:prstGeom>
          <a:solidFill>
            <a:srgbClr val="99CCFF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shall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can be used instead of will for only “I” and “We”.</a:t>
            </a:r>
            <a:endParaRPr kumimoji="0" lang="th-TH" sz="32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10" grpId="0"/>
      <p:bldP spid="12" grpId="0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y004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62" y="5929330"/>
            <a:ext cx="785794" cy="78579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000232" y="642918"/>
            <a:ext cx="714380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talk about things that will happen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the future 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5786" y="714356"/>
            <a:ext cx="207170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Usage: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28728" y="2000240"/>
            <a:ext cx="635798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will 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wear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pink dress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tonight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28728" y="2560654"/>
            <a:ext cx="642942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will go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the cinema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tomorrow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428728" y="3143248"/>
            <a:ext cx="6858048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My friends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will visit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the zoo 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week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h-TH" sz="32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428728" y="3703662"/>
            <a:ext cx="707236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shall study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English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Friday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57224" y="4714884"/>
            <a:ext cx="7358114" cy="725470"/>
          </a:xfrm>
          <a:prstGeom prst="rect">
            <a:avLst/>
          </a:prstGeom>
          <a:solidFill>
            <a:srgbClr val="99CCFF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Adverbs of time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may include tonight, tomorrow, next week or next Friday to indicate the future time.</a:t>
            </a:r>
            <a:endParaRPr kumimoji="0" lang="th-TH" sz="32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y_Cartoon_Character_Preview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57166"/>
            <a:ext cx="1357290" cy="178595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785918" y="642918"/>
            <a:ext cx="6643734" cy="857256"/>
          </a:xfrm>
          <a:prstGeom prst="wedgeRoundRectCallout">
            <a:avLst>
              <a:gd name="adj1" fmla="val -55422"/>
              <a:gd name="adj2" fmla="val -29835"/>
              <a:gd name="adj3" fmla="val 16667"/>
            </a:avLst>
          </a:prstGeom>
          <a:solidFill>
            <a:srgbClr val="99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Will you go to Sue’s birthday party today?</a:t>
            </a:r>
          </a:p>
        </p:txBody>
      </p:sp>
      <p:pic>
        <p:nvPicPr>
          <p:cNvPr id="11" name="Picture 10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1643050"/>
            <a:ext cx="1545020" cy="171451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28728" y="1928802"/>
            <a:ext cx="6000792" cy="857256"/>
          </a:xfrm>
          <a:prstGeom prst="wedgeRoundRectCallout">
            <a:avLst>
              <a:gd name="adj1" fmla="val 54556"/>
              <a:gd name="adj2" fmla="val -25059"/>
              <a:gd name="adj3" fmla="val 16667"/>
            </a:avLst>
          </a:prstGeom>
          <a:solidFill>
            <a:srgbClr val="FF66CC"/>
          </a:solidFill>
          <a:ln>
            <a:noFill/>
          </a:ln>
          <a:effectLst>
            <a:glow rad="101600">
              <a:srgbClr val="FF66CC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Yes, of course. I have a present for her.</a:t>
            </a:r>
          </a:p>
        </p:txBody>
      </p:sp>
      <p:pic>
        <p:nvPicPr>
          <p:cNvPr id="13" name="Picture 12" descr="Boy_Cartoon_Character_Preview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2" y="3000372"/>
            <a:ext cx="1357290" cy="17859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785918" y="3286124"/>
            <a:ext cx="1714480" cy="857256"/>
          </a:xfrm>
          <a:prstGeom prst="wedgeRoundRectCallout">
            <a:avLst>
              <a:gd name="adj1" fmla="val -71343"/>
              <a:gd name="adj2" fmla="val -28243"/>
              <a:gd name="adj3" fmla="val 16667"/>
            </a:avLst>
          </a:prstGeom>
          <a:solidFill>
            <a:srgbClr val="99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Me,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too.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980" y="3857628"/>
            <a:ext cx="1545020" cy="1714512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714744" y="4286256"/>
            <a:ext cx="4000528" cy="857256"/>
          </a:xfrm>
          <a:prstGeom prst="wedgeRoundRectCallout">
            <a:avLst>
              <a:gd name="adj1" fmla="val 54556"/>
              <a:gd name="adj2" fmla="val -25059"/>
              <a:gd name="adj3" fmla="val 16667"/>
            </a:avLst>
          </a:prstGeom>
          <a:solidFill>
            <a:srgbClr val="FF66CC"/>
          </a:solidFill>
          <a:ln>
            <a:noFill/>
          </a:ln>
          <a:effectLst>
            <a:glow rad="101600">
              <a:srgbClr val="FF66CC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What time does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it begin?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 descr="Boy_Cartoon_Character_Preview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84" y="4929198"/>
            <a:ext cx="1357290" cy="178595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1785950" y="5429264"/>
            <a:ext cx="3500430" cy="857256"/>
          </a:xfrm>
          <a:prstGeom prst="wedgeRoundRectCallout">
            <a:avLst>
              <a:gd name="adj1" fmla="val -61205"/>
              <a:gd name="adj2" fmla="val -34611"/>
              <a:gd name="adj3" fmla="val 16667"/>
            </a:avLst>
          </a:prstGeom>
          <a:solidFill>
            <a:srgbClr val="99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At 5 in the afternoon.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817414"/>
            <a:ext cx="1428728" cy="1683156"/>
          </a:xfrm>
          <a:prstGeom prst="rect">
            <a:avLst/>
          </a:prstGeom>
        </p:spPr>
      </p:pic>
      <p:pic>
        <p:nvPicPr>
          <p:cNvPr id="11" name="Picture 10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24"/>
            <a:ext cx="1455344" cy="1714512"/>
          </a:xfrm>
          <a:prstGeom prst="rect">
            <a:avLst/>
          </a:prstGeom>
        </p:spPr>
      </p:pic>
      <p:pic>
        <p:nvPicPr>
          <p:cNvPr id="17" name="Picture 16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62491" y="1285860"/>
            <a:ext cx="1481509" cy="162877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28728" y="500042"/>
            <a:ext cx="6715172" cy="857256"/>
          </a:xfrm>
          <a:prstGeom prst="wedgeRoundRectCallout">
            <a:avLst>
              <a:gd name="adj1" fmla="val -54612"/>
              <a:gd name="adj2" fmla="val -31427"/>
              <a:gd name="adj3" fmla="val 16667"/>
            </a:avLst>
          </a:prstGeom>
          <a:solidFill>
            <a:srgbClr val="FF66CC"/>
          </a:solidFill>
          <a:ln>
            <a:noFill/>
          </a:ln>
          <a:effectLst>
            <a:glow rad="101600">
              <a:srgbClr val="FF66CC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Mummy, what should I wear to the party?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00166" y="3071810"/>
            <a:ext cx="2928958" cy="857256"/>
          </a:xfrm>
          <a:prstGeom prst="wedgeRoundRectCallout">
            <a:avLst>
              <a:gd name="adj1" fmla="val -57874"/>
              <a:gd name="adj2" fmla="val -13915"/>
              <a:gd name="adj3" fmla="val 16667"/>
            </a:avLst>
          </a:prstGeom>
          <a:solidFill>
            <a:srgbClr val="FF66CC"/>
          </a:solidFill>
          <a:ln>
            <a:noFill/>
          </a:ln>
          <a:effectLst>
            <a:glow rad="101600">
              <a:srgbClr val="FF66CC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They are old!</a:t>
            </a:r>
          </a:p>
        </p:txBody>
      </p:sp>
      <p:pic>
        <p:nvPicPr>
          <p:cNvPr id="20" name="Picture 19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62491" y="3643314"/>
            <a:ext cx="1481509" cy="1628779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000100" y="4286256"/>
            <a:ext cx="6643734" cy="857256"/>
          </a:xfrm>
          <a:prstGeom prst="wedgeRoundRectCallout">
            <a:avLst>
              <a:gd name="adj1" fmla="val 53452"/>
              <a:gd name="adj2" fmla="val -3779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How about your new blue dress?</a:t>
            </a:r>
          </a:p>
        </p:txBody>
      </p:sp>
      <p:pic>
        <p:nvPicPr>
          <p:cNvPr id="22" name="Picture 21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8596" y="5286388"/>
            <a:ext cx="1455344" cy="1571612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000232" y="5429264"/>
            <a:ext cx="4214842" cy="857256"/>
          </a:xfrm>
          <a:prstGeom prst="wedgeRoundRectCallout">
            <a:avLst>
              <a:gd name="adj1" fmla="val -57874"/>
              <a:gd name="adj2" fmla="val -13915"/>
              <a:gd name="adj3" fmla="val 16667"/>
            </a:avLst>
          </a:prstGeom>
          <a:solidFill>
            <a:srgbClr val="FF66CC"/>
          </a:solidFill>
          <a:ln>
            <a:noFill/>
          </a:ln>
          <a:effectLst>
            <a:glow rad="101600">
              <a:srgbClr val="FF66CC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Oh! That’s better. I like it.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28662" y="1714488"/>
            <a:ext cx="6643734" cy="1071570"/>
          </a:xfrm>
          <a:prstGeom prst="wedgeRoundRectCallout">
            <a:avLst>
              <a:gd name="adj1" fmla="val 57355"/>
              <a:gd name="adj2" fmla="val -2983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Oh! Dear. I like your pink T-shirt with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the red skirt.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7715304" cy="939784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/>
              </a:rPr>
              <a:t>1. </a:t>
            </a:r>
            <a:r>
              <a:rPr lang="en-US" b="1" dirty="0" smtClean="0"/>
              <a:t>Will David go to Sue’s birthday party?</a:t>
            </a:r>
            <a:endParaRPr lang="th-TH" b="1" dirty="0"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348" y="4786322"/>
            <a:ext cx="7786742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3. What will Mary finally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wear to Sue’s birthday party?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034" y="2989282"/>
            <a:ext cx="7786742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2. Do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David and Mary have the presents for Sue?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boy004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76" y="6000792"/>
            <a:ext cx="78579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C0099"/>
                </a:solidFill>
              </a:rPr>
              <a:t>ACTIVITY 1</a:t>
            </a:r>
            <a:r>
              <a:rPr lang="en-US" sz="4000" b="1" dirty="0" smtClean="0">
                <a:solidFill>
                  <a:srgbClr val="CC0099"/>
                </a:solidFill>
              </a:rPr>
              <a:t/>
            </a:r>
            <a:br>
              <a:rPr lang="en-US" sz="4000" b="1" dirty="0" smtClean="0">
                <a:solidFill>
                  <a:srgbClr val="CC0099"/>
                </a:solidFill>
              </a:rPr>
            </a:br>
            <a:r>
              <a:rPr lang="en-US" b="1" dirty="0" smtClean="0">
                <a:solidFill>
                  <a:srgbClr val="CC0099"/>
                </a:solidFill>
              </a:rPr>
              <a:t>Correct or Incorrect Game</a:t>
            </a:r>
            <a:endParaRPr lang="th-TH" sz="4000" b="1" dirty="0">
              <a:solidFill>
                <a:srgbClr val="CC0099"/>
              </a:solidFill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14348" y="1928802"/>
            <a:ext cx="7858180" cy="4929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Make a group of three students. </a:t>
            </a:r>
            <a:endParaRPr lang="en-US" sz="3600" b="1" dirty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2. Get the Correct and Incorrect flags from a teacher.</a:t>
            </a:r>
            <a:endParaRPr lang="en-US" sz="3600" b="1" dirty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Listen to the whole conversation and the questions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the audio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carefully.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baseline="0" dirty="0" smtClean="0">
                <a:latin typeface="+mj-lt"/>
                <a:ea typeface="+mj-ea"/>
                <a:cs typeface="+mj-cs"/>
              </a:rPr>
              <a:t>4. Take ten seconds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to come up the correct answer.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Raise the Correct Flag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if any statements you hear are correct and the Incorrect Flag for the incorrect statements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baseline="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3600" b="1" dirty="0" smtClean="0"/>
              <a:t>6. The teams that can answer correctly will get one point.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28662" y="1285860"/>
            <a:ext cx="7358114" cy="714380"/>
          </a:xfrm>
          <a:prstGeom prst="rect">
            <a:avLst/>
          </a:prstGeom>
          <a:solidFill>
            <a:srgbClr val="99CCFF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David will go to Sue’s birthday party. </a:t>
            </a:r>
            <a:r>
              <a:rPr lang="en-US" sz="4800" dirty="0" smtClean="0">
                <a:solidFill>
                  <a:srgbClr val="FF0000"/>
                </a:solidFill>
                <a:sym typeface="Wingdings 2"/>
              </a:rPr>
              <a:t>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h-TH" sz="3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8662" y="2428868"/>
            <a:ext cx="7358114" cy="714380"/>
          </a:xfrm>
          <a:prstGeom prst="rect">
            <a:avLst/>
          </a:prstGeom>
          <a:solidFill>
            <a:srgbClr val="99CCF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David doesn’t have a present for Sue.</a:t>
            </a:r>
            <a:r>
              <a:rPr lang="en-US" sz="4800" dirty="0" smtClean="0">
                <a:sym typeface="Wingdings 2"/>
              </a:rPr>
              <a:t> </a:t>
            </a:r>
            <a:r>
              <a:rPr lang="en-US" sz="5200" dirty="0" smtClean="0">
                <a:solidFill>
                  <a:srgbClr val="FF0000"/>
                </a:solidFill>
                <a:sym typeface="Wingdings 2"/>
              </a:rPr>
              <a:t>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h-TH" sz="3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28662" y="3571876"/>
            <a:ext cx="7358114" cy="714380"/>
          </a:xfrm>
          <a:prstGeom prst="rect">
            <a:avLst/>
          </a:prstGeom>
          <a:solidFill>
            <a:srgbClr val="99CCF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Mary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has a present for Sue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en-US" sz="4800" dirty="0" smtClean="0">
                <a:sym typeface="Wingdings 2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sym typeface="Wingdings 2"/>
              </a:rPr>
              <a:t>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h-TH" sz="3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28662" y="4714884"/>
            <a:ext cx="7358114" cy="714380"/>
          </a:xfrm>
          <a:prstGeom prst="rect">
            <a:avLst/>
          </a:prstGeom>
          <a:solidFill>
            <a:srgbClr val="99CCF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party begins at 8 in the afternoon.</a:t>
            </a:r>
            <a:r>
              <a:rPr lang="en-US" sz="4800" dirty="0" smtClean="0">
                <a:sym typeface="Wingdings 2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sym typeface="Wingdings 2"/>
              </a:rPr>
              <a:t>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h-TH" sz="3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y004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06" y="6072206"/>
            <a:ext cx="785794" cy="78579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28662" y="1357298"/>
            <a:ext cx="7358114" cy="714380"/>
          </a:xfrm>
          <a:prstGeom prst="rect">
            <a:avLst/>
          </a:prstGeom>
          <a:solidFill>
            <a:srgbClr val="99CCF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Mary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likes a pink T-shirt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en-US" sz="4800" dirty="0" smtClean="0">
                <a:sym typeface="Wingdings 2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sym typeface="Wingdings 2"/>
              </a:rPr>
              <a:t>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h-TH" sz="3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28662" y="2571744"/>
            <a:ext cx="7358114" cy="714380"/>
          </a:xfrm>
          <a:prstGeom prst="rect">
            <a:avLst/>
          </a:prstGeom>
          <a:solidFill>
            <a:srgbClr val="99CCF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Mary’s mother likes the red skirt.</a:t>
            </a:r>
            <a:r>
              <a:rPr lang="en-US" sz="4800" dirty="0" smtClean="0">
                <a:sym typeface="Wingdings 2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sym typeface="Wingdings 2"/>
              </a:rPr>
              <a:t>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h-TH" sz="3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28662" y="3714752"/>
            <a:ext cx="7358114" cy="714380"/>
          </a:xfrm>
          <a:prstGeom prst="rect">
            <a:avLst/>
          </a:prstGeom>
          <a:solidFill>
            <a:srgbClr val="99CCF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Mary doesn’t like a blue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dress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en-US" sz="4800" dirty="0" smtClean="0">
                <a:sym typeface="Wingdings 2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sym typeface="Wingdings 2"/>
              </a:rPr>
              <a:t>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h-TH" sz="3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28662" y="4857760"/>
            <a:ext cx="7358114" cy="714380"/>
          </a:xfrm>
          <a:prstGeom prst="rect">
            <a:avLst/>
          </a:prstGeom>
          <a:solidFill>
            <a:srgbClr val="99CCF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Mary wears a blue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dress to the party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en-US" sz="4800" dirty="0" smtClean="0">
                <a:sym typeface="Wingdings 2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sym typeface="Wingdings 2"/>
              </a:rPr>
              <a:t>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h-TH" sz="32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C0099"/>
                </a:solidFill>
              </a:rPr>
              <a:t>ACTIVITY 2</a:t>
            </a:r>
            <a:r>
              <a:rPr lang="en-US" sz="4000" b="1" dirty="0" smtClean="0">
                <a:solidFill>
                  <a:srgbClr val="CC0099"/>
                </a:solidFill>
              </a:rPr>
              <a:t/>
            </a:r>
            <a:br>
              <a:rPr lang="en-US" sz="4000" b="1" dirty="0" smtClean="0">
                <a:solidFill>
                  <a:srgbClr val="CC0099"/>
                </a:solidFill>
              </a:rPr>
            </a:br>
            <a:r>
              <a:rPr lang="en-US" b="1" dirty="0" smtClean="0">
                <a:solidFill>
                  <a:srgbClr val="CC0099"/>
                </a:solidFill>
              </a:rPr>
              <a:t>Role Play</a:t>
            </a:r>
            <a:endParaRPr lang="th-TH" sz="4000" b="1" dirty="0">
              <a:solidFill>
                <a:srgbClr val="CC0099"/>
              </a:solidFill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14348" y="1928802"/>
            <a:ext cx="7858180" cy="4929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Make a group of three students. </a:t>
            </a:r>
            <a:endParaRPr lang="en-US" sz="3600" b="1" dirty="0">
              <a:latin typeface="+mj-lt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2. Do the role play about the clothes you will wear to your friend’s birthday party.</a:t>
            </a:r>
            <a:endParaRPr lang="en-US" sz="3600" b="1" dirty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</a:t>
            </a:r>
            <a:r>
              <a:rPr lang="en-US" sz="3600" b="1" dirty="0" smtClean="0"/>
              <a:t>Take ten minutes to create the conversation</a:t>
            </a:r>
          </a:p>
          <a:p>
            <a:pPr lvl="0">
              <a:spcBef>
                <a:spcPct val="0"/>
              </a:spcBef>
              <a:defRPr/>
            </a:pPr>
            <a:r>
              <a:rPr lang="en-US" sz="3600" b="1" dirty="0" smtClean="0"/>
              <a:t>and prepare the role play.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baseline="0" dirty="0" smtClean="0">
                <a:latin typeface="+mj-lt"/>
                <a:ea typeface="+mj-ea"/>
                <a:cs typeface="+mj-cs"/>
              </a:rPr>
              <a:t>4. Come to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present the role play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in front of class</a:t>
            </a:r>
            <a:r>
              <a:rPr lang="en-US" sz="3600" b="1" dirty="0" smtClean="0"/>
              <a:t>.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มุมมน 4">
            <a:hlinkClick r:id="rId3" action="ppaction://hlinksldjump"/>
          </p:cNvPr>
          <p:cNvSpPr/>
          <p:nvPr/>
        </p:nvSpPr>
        <p:spPr>
          <a:xfrm>
            <a:off x="361718" y="4500570"/>
            <a:ext cx="2567208" cy="1000132"/>
          </a:xfrm>
          <a:prstGeom prst="round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Video</a:t>
            </a:r>
            <a:endParaRPr lang="th-TH" sz="4400" b="1" dirty="0"/>
          </a:p>
        </p:txBody>
      </p:sp>
      <p:sp>
        <p:nvSpPr>
          <p:cNvPr id="8" name="สี่เหลี่ยมมุมมน 4">
            <a:hlinkClick r:id="rId4" action="ppaction://hlinksldjump"/>
          </p:cNvPr>
          <p:cNvSpPr/>
          <p:nvPr/>
        </p:nvSpPr>
        <p:spPr>
          <a:xfrm>
            <a:off x="3000364" y="4500570"/>
            <a:ext cx="2928958" cy="1000132"/>
          </a:xfrm>
          <a:prstGeom prst="roundRect">
            <a:avLst/>
          </a:prstGeom>
          <a:solidFill>
            <a:srgbClr val="CC00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Vocabulary</a:t>
            </a:r>
            <a:endParaRPr lang="th-TH" sz="4400" b="1" dirty="0"/>
          </a:p>
        </p:txBody>
      </p:sp>
      <p:sp>
        <p:nvSpPr>
          <p:cNvPr id="10" name="สี่เหลี่ยมมุมมน 4">
            <a:hlinkClick r:id="rId5" action="ppaction://hlinksldjump"/>
          </p:cNvPr>
          <p:cNvSpPr/>
          <p:nvPr/>
        </p:nvSpPr>
        <p:spPr>
          <a:xfrm>
            <a:off x="6000760" y="4500570"/>
            <a:ext cx="2786082" cy="1000132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Structure</a:t>
            </a:r>
            <a:endParaRPr lang="th-TH" sz="4400" b="1" dirty="0"/>
          </a:p>
        </p:txBody>
      </p:sp>
      <p:sp>
        <p:nvSpPr>
          <p:cNvPr id="11" name="สี่เหลี่ยมมุมมน 4">
            <a:hlinkClick r:id="rId6" action="ppaction://hlinksldjump"/>
          </p:cNvPr>
          <p:cNvSpPr/>
          <p:nvPr/>
        </p:nvSpPr>
        <p:spPr>
          <a:xfrm>
            <a:off x="357158" y="5643578"/>
            <a:ext cx="3357586" cy="1000132"/>
          </a:xfrm>
          <a:prstGeom prst="round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Conversation</a:t>
            </a:r>
            <a:endParaRPr lang="th-TH" sz="4400" b="1" dirty="0"/>
          </a:p>
        </p:txBody>
      </p:sp>
      <p:sp>
        <p:nvSpPr>
          <p:cNvPr id="12" name="สี่เหลี่ยมมุมมน 4">
            <a:hlinkClick r:id="rId7" action="ppaction://hlinksldjump"/>
          </p:cNvPr>
          <p:cNvSpPr/>
          <p:nvPr/>
        </p:nvSpPr>
        <p:spPr>
          <a:xfrm>
            <a:off x="3786182" y="5643578"/>
            <a:ext cx="2500330" cy="1000132"/>
          </a:xfrm>
          <a:prstGeom prst="roundRect">
            <a:avLst/>
          </a:prstGeom>
          <a:solidFill>
            <a:srgbClr val="99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Activity 1</a:t>
            </a:r>
            <a:endParaRPr lang="th-TH" sz="4400" b="1" dirty="0"/>
          </a:p>
        </p:txBody>
      </p:sp>
      <p:sp>
        <p:nvSpPr>
          <p:cNvPr id="13" name="สี่เหลี่ยมมุมมน 4">
            <a:hlinkClick r:id="rId8" action="ppaction://hlinksldjump"/>
          </p:cNvPr>
          <p:cNvSpPr/>
          <p:nvPr/>
        </p:nvSpPr>
        <p:spPr>
          <a:xfrm>
            <a:off x="6357950" y="5643578"/>
            <a:ext cx="2500330" cy="1000132"/>
          </a:xfrm>
          <a:prstGeom prst="roundRect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Activity 2</a:t>
            </a:r>
            <a:endParaRPr lang="th-TH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1071538" y="1714488"/>
            <a:ext cx="7858180" cy="4929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/>
              <a:t>Jennie:	What will you wear to the 				birthday party?</a:t>
            </a:r>
            <a:endParaRPr lang="en-US" dirty="0" smtClean="0"/>
          </a:p>
          <a:p>
            <a:r>
              <a:rPr lang="en-US" b="1" dirty="0" smtClean="0"/>
              <a:t>Alice:		I will wear ______ and ______ . </a:t>
            </a:r>
            <a:endParaRPr lang="en-US" dirty="0" smtClean="0"/>
          </a:p>
          <a:p>
            <a:r>
              <a:rPr lang="en-US" b="1" dirty="0" smtClean="0"/>
              <a:t>Jennie:	Those are beautiful.</a:t>
            </a:r>
            <a:endParaRPr lang="en-US" dirty="0" smtClean="0"/>
          </a:p>
          <a:p>
            <a:r>
              <a:rPr lang="en-US" b="1" dirty="0" smtClean="0"/>
              <a:t>Alice:		Tom, what will you wear?</a:t>
            </a:r>
            <a:endParaRPr lang="en-US" dirty="0" smtClean="0"/>
          </a:p>
          <a:p>
            <a:r>
              <a:rPr lang="en-US" b="1" dirty="0" smtClean="0"/>
              <a:t>Tom:		I will wear ______ , ______ 				and ______ .</a:t>
            </a:r>
            <a:endParaRPr lang="en-US" dirty="0" smtClean="0"/>
          </a:p>
          <a:p>
            <a:r>
              <a:rPr lang="en-US" b="1" dirty="0" smtClean="0"/>
              <a:t>Tom:		And what will you wear, Jennie?</a:t>
            </a:r>
            <a:endParaRPr lang="en-US" dirty="0" smtClean="0"/>
          </a:p>
          <a:p>
            <a:r>
              <a:rPr lang="en-US" b="1" dirty="0" smtClean="0"/>
              <a:t>Jennie:	I will wear ______ with ______ .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solidFill>
            <a:srgbClr val="FF9900"/>
          </a:solidFill>
        </p:spPr>
        <p:txBody>
          <a:bodyPr>
            <a:noAutofit/>
          </a:bodyPr>
          <a:lstStyle/>
          <a:p>
            <a:pPr algn="l"/>
            <a:r>
              <a:rPr lang="en-US" sz="3200" b="1" u="sng" dirty="0" smtClean="0"/>
              <a:t>Situation</a:t>
            </a:r>
            <a:r>
              <a:rPr lang="en-US" sz="3200" b="1" dirty="0" smtClean="0"/>
              <a:t>:	Jennie, Alice and Tom will go to birthday </a:t>
            </a:r>
            <a:br>
              <a:rPr lang="en-US" sz="3200" b="1" dirty="0" smtClean="0"/>
            </a:br>
            <a:r>
              <a:rPr lang="en-US" sz="3200" b="1" dirty="0" smtClean="0"/>
              <a:t>		party. They are talking about clothes that 		they will wear.</a:t>
            </a:r>
            <a:endParaRPr lang="en-US" sz="3200" b="1" dirty="0"/>
          </a:p>
        </p:txBody>
      </p:sp>
      <p:pic>
        <p:nvPicPr>
          <p:cNvPr id="6" name="Picture 5" descr="boy004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06" y="6072206"/>
            <a:ext cx="78579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417514"/>
            <a:ext cx="8229600" cy="939784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Let’s </a:t>
            </a:r>
            <a:r>
              <a:rPr lang="en-US" b="1" dirty="0" smtClean="0"/>
              <a:t>go to a </a:t>
            </a:r>
            <a:r>
              <a:rPr lang="en-US" b="1" dirty="0" smtClean="0">
                <a:effectLst/>
              </a:rPr>
              <a:t>birthday party!</a:t>
            </a:r>
            <a:endParaRPr lang="th-TH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7715304" cy="939784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/>
              </a:rPr>
              <a:t>1. What is the special day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 in the video?</a:t>
            </a:r>
            <a:endParaRPr lang="th-TH" b="1" dirty="0"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348" y="4786322"/>
            <a:ext cx="7786742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3. What does Dylan’s mother give him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for his birthday?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034" y="2989282"/>
            <a:ext cx="7786742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2. Where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do they have a birthday party?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boy004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62" y="5929330"/>
            <a:ext cx="78579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14348" y="5154602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 smtClean="0"/>
              <a:t>(n.) something that you are given in a special occasion without asking for it</a:t>
            </a:r>
            <a:endParaRPr kumimoji="0" lang="th-TH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สี่เหลี่ยมมุมมน 4"/>
          <p:cNvSpPr/>
          <p:nvPr/>
        </p:nvSpPr>
        <p:spPr>
          <a:xfrm>
            <a:off x="3000364" y="3929066"/>
            <a:ext cx="3357586" cy="1000132"/>
          </a:xfrm>
          <a:prstGeom prst="round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present</a:t>
            </a:r>
            <a:endParaRPr lang="th-TH" sz="4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4348" y="5060984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My mother gives me a birthday 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present</a:t>
            </a: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.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Choosing-a-Zodiac-As-Birthday-Gif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552" y="642918"/>
            <a:ext cx="5023216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14348" y="5203860"/>
            <a:ext cx="7929618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 smtClean="0"/>
              <a:t>(n.) the day that is exactly a year or number of years after a person was born.</a:t>
            </a:r>
            <a:endParaRPr lang="en-US" sz="3600" dirty="0"/>
          </a:p>
        </p:txBody>
      </p:sp>
      <p:sp>
        <p:nvSpPr>
          <p:cNvPr id="11" name="สี่เหลี่ยมมุมมน 4"/>
          <p:cNvSpPr/>
          <p:nvPr/>
        </p:nvSpPr>
        <p:spPr>
          <a:xfrm>
            <a:off x="3000364" y="3929066"/>
            <a:ext cx="3357586" cy="1000132"/>
          </a:xfrm>
          <a:prstGeom prst="round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birthday</a:t>
            </a:r>
            <a:endParaRPr lang="th-TH" sz="4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7224" y="5132422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My </a:t>
            </a:r>
            <a:r>
              <a:rPr lang="en-US" sz="3600" b="1" dirty="0" smtClean="0">
                <a:solidFill>
                  <a:srgbClr val="0033CC"/>
                </a:solidFill>
                <a:effectLst/>
                <a:latin typeface="+mj-lt"/>
                <a:ea typeface="+mj-ea"/>
                <a:cs typeface="+mj-cs"/>
              </a:rPr>
              <a:t>birthday</a:t>
            </a: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 is on January 3</a:t>
            </a:r>
            <a:r>
              <a:rPr lang="en-US" sz="3600" baseline="30000" dirty="0" smtClean="0">
                <a:effectLst/>
                <a:latin typeface="+mj-lt"/>
                <a:ea typeface="+mj-ea"/>
                <a:cs typeface="+mj-cs"/>
              </a:rPr>
              <a:t>rd</a:t>
            </a: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 2000.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:\Users\Administrator\Videos\ppp\HB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71480"/>
            <a:ext cx="557216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14348" y="4929198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 smtClean="0"/>
              <a:t>(v.) to start to happen or to exist</a:t>
            </a:r>
            <a:endParaRPr kumimoji="0" lang="th-TH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สี่เหลี่ยมมุมมน 4"/>
          <p:cNvSpPr/>
          <p:nvPr/>
        </p:nvSpPr>
        <p:spPr>
          <a:xfrm>
            <a:off x="3000364" y="3929066"/>
            <a:ext cx="3357586" cy="1000132"/>
          </a:xfrm>
          <a:prstGeom prst="roundRect">
            <a:avLst/>
          </a:prstGeom>
          <a:solidFill>
            <a:srgbClr val="CC00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begin</a:t>
            </a:r>
            <a:endParaRPr lang="th-TH" sz="4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2910" y="5060984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The runners </a:t>
            </a:r>
            <a:r>
              <a:rPr lang="en-US" sz="3600" b="1" dirty="0" smtClean="0">
                <a:solidFill>
                  <a:srgbClr val="CC0099"/>
                </a:solidFill>
                <a:effectLst/>
                <a:latin typeface="+mj-lt"/>
                <a:ea typeface="+mj-ea"/>
                <a:cs typeface="+mj-cs"/>
              </a:rPr>
              <a:t>begin</a:t>
            </a: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 to run.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:\Users\Administrator\Videos\ppp\PhilStart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714356"/>
            <a:ext cx="50006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14348" y="5203860"/>
            <a:ext cx="7929618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 smtClean="0"/>
              <a:t>(v.) have something on one’s body as clothing, decoration or protection.</a:t>
            </a:r>
            <a:endParaRPr lang="en-US" sz="3600" dirty="0"/>
          </a:p>
        </p:txBody>
      </p:sp>
      <p:sp>
        <p:nvSpPr>
          <p:cNvPr id="11" name="สี่เหลี่ยมมุมมน 4"/>
          <p:cNvSpPr/>
          <p:nvPr/>
        </p:nvSpPr>
        <p:spPr>
          <a:xfrm>
            <a:off x="4572000" y="3286124"/>
            <a:ext cx="3357586" cy="1000132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wear</a:t>
            </a:r>
            <a:endParaRPr lang="th-TH" sz="4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5786" y="5203860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He is </a:t>
            </a:r>
            <a:r>
              <a:rPr lang="en-US" sz="3600" b="1" dirty="0" smtClean="0">
                <a:solidFill>
                  <a:srgbClr val="008000"/>
                </a:solidFill>
                <a:effectLst/>
                <a:latin typeface="+mj-lt"/>
                <a:ea typeface="+mj-ea"/>
                <a:cs typeface="+mj-cs"/>
              </a:rPr>
              <a:t>wear</a:t>
            </a: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ing a gray T-shirt.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wear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214414" y="500042"/>
            <a:ext cx="3143272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9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14348" y="5143512"/>
            <a:ext cx="7929618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 smtClean="0"/>
              <a:t>(n.) a piece of clothing for women or girls covering the top – half of a body and hang down over the legs.</a:t>
            </a:r>
            <a:endParaRPr lang="en-US" sz="3600" dirty="0"/>
          </a:p>
        </p:txBody>
      </p:sp>
      <p:sp>
        <p:nvSpPr>
          <p:cNvPr id="11" name="สี่เหลี่ยมมุมมน 4"/>
          <p:cNvSpPr/>
          <p:nvPr/>
        </p:nvSpPr>
        <p:spPr>
          <a:xfrm>
            <a:off x="4643438" y="3357562"/>
            <a:ext cx="3357586" cy="1000132"/>
          </a:xfrm>
          <a:prstGeom prst="round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dress</a:t>
            </a:r>
            <a:endParaRPr lang="th-TH" sz="4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2910" y="5060984"/>
            <a:ext cx="771530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She will wear a new </a:t>
            </a:r>
            <a:r>
              <a:rPr lang="en-US" sz="3600" b="1" dirty="0" smtClean="0">
                <a:solidFill>
                  <a:srgbClr val="FF0066"/>
                </a:solidFill>
                <a:effectLst/>
                <a:latin typeface="+mj-lt"/>
                <a:ea typeface="+mj-ea"/>
                <a:cs typeface="+mj-cs"/>
              </a:rPr>
              <a:t>dress</a:t>
            </a:r>
            <a:r>
              <a:rPr lang="en-US" sz="3600" dirty="0" smtClean="0">
                <a:effectLst/>
                <a:latin typeface="+mj-lt"/>
                <a:ea typeface="+mj-ea"/>
                <a:cs typeface="+mj-cs"/>
              </a:rPr>
              <a:t> to a party.</a:t>
            </a:r>
            <a:endParaRPr kumimoji="0" lang="th-TH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9295075-teen-girl-in-a-dress-by-an-isolate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35761"/>
            <a:ext cx="3071833" cy="417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673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Angsana New</vt:lpstr>
      <vt:lpstr>Berlin Sans FB Demi</vt:lpstr>
      <vt:lpstr>Calibri</vt:lpstr>
      <vt:lpstr>Cordia New</vt:lpstr>
      <vt:lpstr>Wingdings 2</vt:lpstr>
      <vt:lpstr>Office Theme</vt:lpstr>
      <vt:lpstr>Unit:  Relationship with Other People</vt:lpstr>
      <vt:lpstr>Slide 2</vt:lpstr>
      <vt:lpstr>Let’s go to a birthday party!</vt:lpstr>
      <vt:lpstr>1. What is the special day  in the video?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1. Will David go to Sue’s birthday party?</vt:lpstr>
      <vt:lpstr>ACTIVITY 1 Correct or Incorrect Game</vt:lpstr>
      <vt:lpstr>Slide 17</vt:lpstr>
      <vt:lpstr>Slide 18</vt:lpstr>
      <vt:lpstr>ACTIVITY 2 Role Play</vt:lpstr>
      <vt:lpstr>Situation: Jennie, Alice and Tom will go to birthday    party. They are talking about clothes that   they will wear.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56</cp:revision>
  <dcterms:created xsi:type="dcterms:W3CDTF">2013-07-14T15:36:50Z</dcterms:created>
  <dcterms:modified xsi:type="dcterms:W3CDTF">2015-01-19T15:23:16Z</dcterms:modified>
</cp:coreProperties>
</file>