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59" r:id="rId4"/>
    <p:sldId id="258" r:id="rId5"/>
    <p:sldId id="260" r:id="rId6"/>
    <p:sldId id="287" r:id="rId7"/>
    <p:sldId id="261" r:id="rId8"/>
    <p:sldId id="286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0099FF"/>
    <a:srgbClr val="FF0066"/>
    <a:srgbClr val="FF0000"/>
    <a:srgbClr val="008000"/>
    <a:srgbClr val="FF3399"/>
    <a:srgbClr val="990099"/>
    <a:srgbClr val="FF99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79" autoAdjust="0"/>
    <p:restoredTop sz="94660"/>
  </p:normalViewPr>
  <p:slideViewPr>
    <p:cSldViewPr>
      <p:cViewPr>
        <p:scale>
          <a:sx n="70" d="100"/>
          <a:sy n="70" d="100"/>
        </p:scale>
        <p:origin x="-10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6DB4E-F9FD-447B-8CDF-9C75D9134D84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E8CF-3224-474D-BED9-FBD57E0C816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B099-E82F-42FD-9820-75ABCA60BDDE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B099-E82F-42FD-9820-75ABCA60BDDE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push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4D286-1F5D-4CBD-BF6A-0E4E2AD1B783}" type="datetimeFigureOut">
              <a:rPr lang="th-TH" smtClean="0"/>
              <a:pPr/>
              <a:t>04/02/58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9833-8879-4FC2-AC20-8255664635E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audio" Target="../media/audio1.wav"/><Relationship Id="rId4" Type="http://schemas.openxmlformats.org/officeDocument/2006/relationships/slide" Target="slide11.xml"/><Relationship Id="rId9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22000" r="-1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New Year Celebrations around the World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TextBox 17">
            <a:hlinkClick r:id="rId4" action="ppaction://hlinksldjump" highlightClick="1">
              <a:snd r:embed="rId5" name="arrow.wav" builtIn="1"/>
            </a:hlinkClick>
          </p:cNvPr>
          <p:cNvSpPr txBox="1"/>
          <p:nvPr/>
        </p:nvSpPr>
        <p:spPr>
          <a:xfrm>
            <a:off x="1857420" y="4864254"/>
            <a:ext cx="2643174" cy="76944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Vocabulary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>
            <a:hlinkClick r:id="rId6" action="ppaction://hlinksldjump" highlightClick="1">
              <a:snd r:embed="rId5" name="arrow.wav" builtIn="1"/>
            </a:hlinkClick>
          </p:cNvPr>
          <p:cNvSpPr txBox="1"/>
          <p:nvPr/>
        </p:nvSpPr>
        <p:spPr>
          <a:xfrm>
            <a:off x="4786314" y="4857760"/>
            <a:ext cx="2643174" cy="769441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Structure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TextBox 19">
            <a:hlinkClick r:id="rId7" action="ppaction://hlinksldjump" highlightClick="1">
              <a:snd r:embed="rId5" name="arrow.wav" builtIn="1"/>
            </a:hlinkClick>
          </p:cNvPr>
          <p:cNvSpPr txBox="1"/>
          <p:nvPr/>
        </p:nvSpPr>
        <p:spPr>
          <a:xfrm>
            <a:off x="1857388" y="3929066"/>
            <a:ext cx="2643174" cy="769441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Video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>
            <a:hlinkClick r:id="rId8" action="ppaction://hlinksldjump" highlightClick="1">
              <a:snd r:embed="rId5" name="arrow.wav" builtIn="1"/>
            </a:hlinkClick>
          </p:cNvPr>
          <p:cNvSpPr txBox="1"/>
          <p:nvPr/>
        </p:nvSpPr>
        <p:spPr>
          <a:xfrm>
            <a:off x="4786314" y="3945443"/>
            <a:ext cx="2643174" cy="76944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KWL 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>
            <a:hlinkClick r:id="rId9" action="ppaction://hlinksldjump" highlightClick="1">
              <a:snd r:embed="rId5" name="arrow.wav" builtIn="1"/>
            </a:hlinkClick>
          </p:cNvPr>
          <p:cNvSpPr txBox="1"/>
          <p:nvPr/>
        </p:nvSpPr>
        <p:spPr>
          <a:xfrm>
            <a:off x="4786314" y="3016749"/>
            <a:ext cx="2643174" cy="76944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Jigsaw 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>
            <a:hlinkClick r:id="" action="ppaction://hlinkshowjump?jump=nextslide" highlightClick="1">
              <a:snd r:embed="rId5" name="arrow.wav" builtIn="1"/>
            </a:hlinkClick>
          </p:cNvPr>
          <p:cNvSpPr txBox="1"/>
          <p:nvPr/>
        </p:nvSpPr>
        <p:spPr>
          <a:xfrm>
            <a:off x="1857356" y="3000372"/>
            <a:ext cx="2643174" cy="76944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Narrow" pitchFamily="34" charset="0"/>
              </a:rPr>
              <a:t>Theme</a:t>
            </a:r>
            <a:endParaRPr lang="th-TH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2095.gif">
            <a:hlinkClick r:id="rId3" action="ppaction://hlinksldjump" highlightClick="1">
              <a:snd r:embed="rId4" name="arrow.wav" builtIn="1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357298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What is the video mainly about?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078172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How many countries are mentioned in the video?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391445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itchFamily="34" charset="0"/>
              </a:rPr>
              <a:t>When was New Year celebration in Scotland held?</a:t>
            </a:r>
            <a:endParaRPr lang="th-TH" sz="4000" b="1" dirty="0">
              <a:latin typeface="Arial Narrow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57224" y="571480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Questions</a:t>
            </a:r>
            <a:endParaRPr lang="th-TH" sz="3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76"/>
            <a:ext cx="9144000" cy="314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3300"/>
                </a:solidFill>
                <a:latin typeface="Arial Narrow" pitchFamily="34" charset="0"/>
              </a:rPr>
              <a:t>VOCABULARY</a:t>
            </a:r>
            <a:endParaRPr lang="th-TH" sz="96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wealth </a:t>
            </a:r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857760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a </a:t>
            </a:r>
            <a:r>
              <a:rPr lang="en-US" dirty="0" smtClean="0">
                <a:latin typeface="Arial Narrow" pitchFamily="34" charset="0"/>
              </a:rPr>
              <a:t>large amount</a:t>
            </a:r>
            <a:r>
              <a:rPr lang="en-US" dirty="0" smtClean="0">
                <a:latin typeface="Arial Narrow" pitchFamily="34" charset="0"/>
              </a:rPr>
              <a:t> of </a:t>
            </a:r>
            <a:r>
              <a:rPr lang="en-US" dirty="0" smtClean="0">
                <a:latin typeface="Arial Narrow" pitchFamily="34" charset="0"/>
              </a:rPr>
              <a:t>money or</a:t>
            </a:r>
            <a:r>
              <a:rPr lang="en-US" dirty="0" smtClean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Valuable </a:t>
            </a:r>
            <a:r>
              <a:rPr lang="en-US" dirty="0" smtClean="0">
                <a:latin typeface="Arial Narrow" pitchFamily="34" charset="0"/>
              </a:rPr>
              <a:t> possessions that someone has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The celebrations are intended to bring luck, health, </a:t>
            </a:r>
            <a:r>
              <a:rPr lang="en-US" sz="4000" b="1" dirty="0" smtClean="0">
                <a:solidFill>
                  <a:srgbClr val="990099"/>
                </a:solidFill>
                <a:latin typeface="Arial Narrow" pitchFamily="34" charset="0"/>
              </a:rPr>
              <a:t>wealth</a:t>
            </a:r>
            <a:r>
              <a:rPr lang="en-US" sz="4000" dirty="0" smtClean="0">
                <a:latin typeface="Arial Narrow" pitchFamily="34" charset="0"/>
              </a:rPr>
              <a:t> and happiness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firecracker </a:t>
            </a:r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143512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a </a:t>
            </a:r>
            <a:r>
              <a:rPr lang="en-US" dirty="0" smtClean="0">
                <a:latin typeface="Arial Narrow" pitchFamily="34" charset="0"/>
              </a:rPr>
              <a:t>firework</a:t>
            </a:r>
            <a:r>
              <a:rPr lang="en-US" dirty="0" smtClean="0">
                <a:latin typeface="Arial Narrow" pitchFamily="34" charset="0"/>
              </a:rPr>
              <a:t> that makes a </a:t>
            </a:r>
            <a:r>
              <a:rPr lang="en-US" dirty="0" smtClean="0">
                <a:latin typeface="Arial Narrow" pitchFamily="34" charset="0"/>
              </a:rPr>
              <a:t>loud noise</a:t>
            </a:r>
            <a:r>
              <a:rPr lang="en-US" dirty="0" smtClean="0">
                <a:latin typeface="Arial Narrow" pitchFamily="34" charset="0"/>
              </a:rPr>
              <a:t> when it </a:t>
            </a:r>
            <a:r>
              <a:rPr lang="en-US" dirty="0" smtClean="0">
                <a:latin typeface="Arial Narrow" pitchFamily="34" charset="0"/>
              </a:rPr>
              <a:t>explodes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They </a:t>
            </a:r>
            <a:r>
              <a:rPr lang="en-US" sz="4000" dirty="0" smtClean="0">
                <a:latin typeface="Arial Narrow" pitchFamily="34" charset="0"/>
              </a:rPr>
              <a:t>decorate their houses with plastic </a:t>
            </a:r>
            <a:r>
              <a:rPr lang="en-US" sz="4000" b="1" dirty="0" smtClean="0">
                <a:solidFill>
                  <a:srgbClr val="FF33CC"/>
                </a:solidFill>
                <a:latin typeface="Arial Narrow" pitchFamily="34" charset="0"/>
              </a:rPr>
              <a:t>firecrackers</a:t>
            </a:r>
            <a:r>
              <a:rPr lang="en-US" sz="4000" dirty="0" smtClean="0">
                <a:latin typeface="Arial Narrow" pitchFamily="34" charset="0"/>
              </a:rPr>
              <a:t> in order to ward off any bad </a:t>
            </a:r>
            <a:r>
              <a:rPr lang="en-US" sz="4000" dirty="0" smtClean="0">
                <a:latin typeface="Arial Narrow" pitchFamily="34" charset="0"/>
              </a:rPr>
              <a:t>luck.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crescent (adjective)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92919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waxing, as the moon approaching its first quarter phase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New </a:t>
            </a:r>
            <a:r>
              <a:rPr lang="en-US" sz="4000" b="1" dirty="0" smtClean="0">
                <a:solidFill>
                  <a:srgbClr val="FF9900"/>
                </a:solidFill>
                <a:latin typeface="Arial Narrow" pitchFamily="34" charset="0"/>
              </a:rPr>
              <a:t>crescent</a:t>
            </a:r>
            <a:r>
              <a:rPr lang="en-US" sz="4000" dirty="0" smtClean="0">
                <a:latin typeface="Arial Narrow" pitchFamily="34" charset="0"/>
              </a:rPr>
              <a:t> moon must be seen before the official announcement is made.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accordion </a:t>
            </a:r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643446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dirty="0" smtClean="0">
                <a:latin typeface="Arial Narrow" pitchFamily="34" charset="0"/>
              </a:rPr>
              <a:t>box shaped</a:t>
            </a:r>
            <a:r>
              <a:rPr lang="en-US" dirty="0" smtClean="0">
                <a:latin typeface="Arial Narrow" pitchFamily="34" charset="0"/>
              </a:rPr>
              <a:t> </a:t>
            </a:r>
            <a:endParaRPr lang="en-US" dirty="0" smtClean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Musical instrument consisting </a:t>
            </a:r>
            <a:r>
              <a:rPr lang="en-US" dirty="0" smtClean="0">
                <a:latin typeface="Arial Narrow" pitchFamily="34" charset="0"/>
              </a:rPr>
              <a:t>of a </a:t>
            </a:r>
            <a:r>
              <a:rPr lang="en-US" dirty="0" smtClean="0">
                <a:latin typeface="Arial Narrow" pitchFamily="34" charset="0"/>
              </a:rPr>
              <a:t>folded central part</a:t>
            </a:r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smtClean="0">
                <a:latin typeface="Arial Narrow" pitchFamily="34" charset="0"/>
              </a:rPr>
              <a:t>with a keyword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The sweets are surrounded by colored paper fashioned like an </a:t>
            </a:r>
            <a:r>
              <a:rPr lang="en-US" sz="4000" b="1" dirty="0" smtClean="0">
                <a:solidFill>
                  <a:srgbClr val="008000"/>
                </a:solidFill>
                <a:latin typeface="Arial Narrow" pitchFamily="34" charset="0"/>
              </a:rPr>
              <a:t>accordion</a:t>
            </a:r>
            <a:r>
              <a:rPr lang="en-US" sz="4000" dirty="0" smtClean="0">
                <a:latin typeface="Arial Narrow" pitchFamily="34" charset="0"/>
              </a:rPr>
              <a:t>. 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feast (verb)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000636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to give a feast for; entertain or feed sumptuously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643050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In celebration of Rama's victory, people </a:t>
            </a:r>
            <a:r>
              <a:rPr lang="en-US" sz="4000" b="1" dirty="0" smtClean="0">
                <a:solidFill>
                  <a:srgbClr val="00B0F0"/>
                </a:solidFill>
                <a:latin typeface="Arial Narrow" pitchFamily="34" charset="0"/>
              </a:rPr>
              <a:t>feasted</a:t>
            </a:r>
            <a:r>
              <a:rPr lang="en-US" sz="4000" dirty="0" smtClean="0">
                <a:latin typeface="Arial Narrow" pitchFamily="34" charset="0"/>
              </a:rPr>
              <a:t> and lit oil lamps in their homes. 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release (verb)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4929198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to give</a:t>
            </a:r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smtClean="0">
                <a:latin typeface="Arial Narrow" pitchFamily="34" charset="0"/>
              </a:rPr>
              <a:t>freedom or free movement</a:t>
            </a:r>
            <a:r>
              <a:rPr lang="en-US" dirty="0" smtClean="0">
                <a:latin typeface="Arial Narrow" pitchFamily="34" charset="0"/>
              </a:rPr>
              <a:t>  to someone or something</a:t>
            </a:r>
            <a:endParaRPr lang="th-TH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500174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One ancient good luck custom in Thailand is to </a:t>
            </a:r>
            <a:r>
              <a:rPr lang="en-US" sz="4000" b="1" dirty="0" smtClean="0">
                <a:solidFill>
                  <a:srgbClr val="FF0000"/>
                </a:solidFill>
                <a:latin typeface="Arial Narrow" pitchFamily="34" charset="0"/>
              </a:rPr>
              <a:t>release</a:t>
            </a:r>
            <a:r>
              <a:rPr lang="en-US" sz="4000" dirty="0" smtClean="0">
                <a:latin typeface="Arial Narrow" pitchFamily="34" charset="0"/>
              </a:rPr>
              <a:t> birds from their cages and carry fish to the river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exper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84" y="357166"/>
            <a:ext cx="6500858" cy="714356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sorrow </a:t>
            </a:r>
            <a:r>
              <a:rPr lang="en-US" sz="4400" b="1" spc="300" dirty="0" smtClean="0">
                <a:solidFill>
                  <a:schemeClr val="bg1"/>
                </a:solidFill>
                <a:latin typeface="Arial Narrow" pitchFamily="34" charset="0"/>
              </a:rPr>
              <a:t>(noun)</a:t>
            </a:r>
            <a:endParaRPr lang="th-TH" sz="4400" b="1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189537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itchFamily="34" charset="0"/>
              </a:rPr>
              <a:t>a</a:t>
            </a:r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smtClean="0">
                <a:latin typeface="Arial Narrow" pitchFamily="34" charset="0"/>
              </a:rPr>
              <a:t>cause of a feeling</a:t>
            </a:r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smtClean="0">
                <a:latin typeface="Arial Narrow" pitchFamily="34" charset="0"/>
              </a:rPr>
              <a:t>of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 </a:t>
            </a:r>
            <a:r>
              <a:rPr lang="en-US" dirty="0" smtClean="0">
                <a:latin typeface="Arial Narrow" pitchFamily="34" charset="0"/>
              </a:rPr>
              <a:t>great sadness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500174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Narrow" pitchFamily="34" charset="0"/>
              </a:rPr>
              <a:t>people count along with the 108 peelings, which represent the hardships and </a:t>
            </a:r>
            <a:r>
              <a:rPr lang="en-US" sz="4000" b="1" dirty="0" smtClean="0">
                <a:solidFill>
                  <a:srgbClr val="00CC00"/>
                </a:solidFill>
                <a:latin typeface="Arial Narrow" pitchFamily="34" charset="0"/>
              </a:rPr>
              <a:t>sorrows</a:t>
            </a:r>
            <a:r>
              <a:rPr lang="en-US" sz="4000" dirty="0" smtClean="0">
                <a:solidFill>
                  <a:srgbClr val="00CC00"/>
                </a:solidFill>
                <a:latin typeface="Arial Narrow" pitchFamily="34" charset="0"/>
              </a:rPr>
              <a:t> </a:t>
            </a:r>
            <a:r>
              <a:rPr lang="en-US" sz="4000" dirty="0" smtClean="0">
                <a:latin typeface="Arial Narrow" pitchFamily="34" charset="0"/>
              </a:rPr>
              <a:t>of the past year.</a:t>
            </a:r>
            <a:endParaRPr lang="th-TH" sz="4000" b="1" i="1" dirty="0">
              <a:latin typeface="Arial Narrow" pitchFamily="34" charset="0"/>
            </a:endParaRPr>
          </a:p>
        </p:txBody>
      </p:sp>
      <p:pic>
        <p:nvPicPr>
          <p:cNvPr id="7" name="Picture 6" descr="graphic2095.gif">
            <a:hlinkClick r:id="rId2" action="ppaction://hlinksldjump" highlightClick="1">
              <a:snd r:embed="rId3" name="arrow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  <p:pic>
        <p:nvPicPr>
          <p:cNvPr id="9" name="Picture 8" descr="experie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7166"/>
            <a:ext cx="3500462" cy="6215106"/>
          </a:xfrm>
          <a:prstGeom prst="flowChartDelay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7158" y="357166"/>
            <a:ext cx="8429684" cy="6215106"/>
          </a:xfrm>
          <a:prstGeom prst="rect">
            <a:avLst/>
          </a:prstGeom>
          <a:solidFill>
            <a:schemeClr val="bg1"/>
          </a:solidFill>
          <a:ln w="571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 descr="vocabular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8929718" cy="3786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990099"/>
                </a:solidFill>
                <a:latin typeface="Arial Narrow" pitchFamily="34" charset="0"/>
              </a:rPr>
              <a:t>STURCTURE</a:t>
            </a:r>
            <a:endParaRPr lang="th-TH" sz="9600" b="1" dirty="0">
              <a:solidFill>
                <a:srgbClr val="99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ighbou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6"/>
          <p:cNvSpPr/>
          <p:nvPr/>
        </p:nvSpPr>
        <p:spPr>
          <a:xfrm>
            <a:off x="1214414" y="2000240"/>
            <a:ext cx="928694" cy="1071570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Narrow" pitchFamily="34" charset="0"/>
              </a:rPr>
              <a:t>S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6" name="สี่เหลี่ยมมุมมน 8"/>
          <p:cNvSpPr/>
          <p:nvPr/>
        </p:nvSpPr>
        <p:spPr>
          <a:xfrm>
            <a:off x="5214942" y="2000240"/>
            <a:ext cx="2786082" cy="1071570"/>
          </a:xfrm>
          <a:prstGeom prst="round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past participle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5786" y="1285860"/>
            <a:ext cx="142876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Form: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สี่เหลี่ยมมุมมน 8"/>
          <p:cNvSpPr/>
          <p:nvPr/>
        </p:nvSpPr>
        <p:spPr>
          <a:xfrm>
            <a:off x="2214546" y="2000240"/>
            <a:ext cx="928694" cy="1071570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is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3429000"/>
            <a:ext cx="757242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latin typeface="Arial Narrow" pitchFamily="34" charset="0"/>
              </a:rPr>
              <a:t>Yuan Tan </a:t>
            </a:r>
            <a:r>
              <a:rPr lang="en-US" sz="3200" b="1" dirty="0" smtClean="0">
                <a:solidFill>
                  <a:srgbClr val="FF3300"/>
                </a:solidFill>
                <a:latin typeface="Arial Narrow" pitchFamily="34" charset="0"/>
              </a:rPr>
              <a:t>is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  <a:latin typeface="Arial Narrow" pitchFamily="34" charset="0"/>
              </a:rPr>
              <a:t>celebrated </a:t>
            </a:r>
            <a:r>
              <a:rPr lang="en-US" sz="3200" b="1" dirty="0" smtClean="0">
                <a:latin typeface="Arial Narrow" pitchFamily="34" charset="0"/>
              </a:rPr>
              <a:t>by Chinese people all over the world.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4478390"/>
            <a:ext cx="750099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latin typeface="Arial Narrow" pitchFamily="34" charset="0"/>
              </a:rPr>
              <a:t>The sighting </a:t>
            </a:r>
            <a:r>
              <a:rPr lang="en-US" sz="3200" b="1" dirty="0" smtClean="0">
                <a:solidFill>
                  <a:srgbClr val="FF3300"/>
                </a:solidFill>
                <a:latin typeface="Arial Narrow" pitchFamily="34" charset="0"/>
              </a:rPr>
              <a:t>is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Arial Narrow" pitchFamily="34" charset="0"/>
              </a:rPr>
              <a:t>carried out </a:t>
            </a:r>
            <a:r>
              <a:rPr lang="en-US" sz="3200" b="1" dirty="0" smtClean="0">
                <a:latin typeface="Arial Narrow" pitchFamily="34" charset="0"/>
              </a:rPr>
              <a:t>at the </a:t>
            </a:r>
            <a:r>
              <a:rPr lang="en-US" sz="3200" b="1" dirty="0" err="1" smtClean="0">
                <a:latin typeface="Arial Narrow" pitchFamily="34" charset="0"/>
              </a:rPr>
              <a:t>Muhammed</a:t>
            </a:r>
            <a:r>
              <a:rPr lang="en-US" sz="3200" b="1" dirty="0" smtClean="0">
                <a:latin typeface="Arial Narrow" pitchFamily="34" charset="0"/>
              </a:rPr>
              <a:t> Ali </a:t>
            </a:r>
            <a:r>
              <a:rPr lang="en-US" sz="3200" b="1" dirty="0" smtClean="0">
                <a:latin typeface="Arial Narrow" pitchFamily="34" charset="0"/>
              </a:rPr>
              <a:t>mosque.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5418174"/>
            <a:ext cx="792961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Cards and gifts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are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exchanged  </a:t>
            </a:r>
            <a:r>
              <a:rPr lang="en-US" sz="3200" b="1" dirty="0" smtClean="0">
                <a:latin typeface="Arial Narrow" pitchFamily="34" charset="0"/>
                <a:ea typeface="+mj-ea"/>
                <a:cs typeface="+mj-cs"/>
              </a:rPr>
              <a:t>on Indian New Year.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สี่เหลี่ยมมุมมน 8"/>
          <p:cNvSpPr/>
          <p:nvPr/>
        </p:nvSpPr>
        <p:spPr>
          <a:xfrm>
            <a:off x="3214678" y="2000240"/>
            <a:ext cx="928694" cy="1071570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am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17" name="สี่เหลี่ยมมุมมน 8"/>
          <p:cNvSpPr/>
          <p:nvPr/>
        </p:nvSpPr>
        <p:spPr>
          <a:xfrm>
            <a:off x="4214810" y="2000240"/>
            <a:ext cx="928694" cy="1071570"/>
          </a:xfrm>
          <a:prstGeom prst="round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are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18" name="TextBox 17">
            <a:hlinkClick r:id="" action="ppaction://hlinkshowjump?jump=nextslide" highlightClick="1">
              <a:snd r:embed="rId2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Present Simple Tense (Passive)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9" name="Picture 18" descr="graphic2095.gif">
            <a:hlinkClick r:id="rId3" action="ppaction://hlinksldjump" highlightClick="1">
              <a:snd r:embed="rId2" name="arrow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 animBg="1"/>
      <p:bldP spid="11" grpId="0"/>
      <p:bldP spid="12" grpId="0"/>
      <p:bldP spid="13" grpId="0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" action="ppaction://hlinkshowjump?jump=nextslide" highlightClick="1">
              <a:snd r:embed="rId2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While-act 1: KWL Reading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071678"/>
            <a:ext cx="7786742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Work in a group of </a:t>
            </a:r>
            <a:r>
              <a:rPr lang="en-US" sz="3200" b="1" dirty="0" smtClean="0">
                <a:latin typeface="Arial Narrow" pitchFamily="34" charset="0"/>
              </a:rPr>
              <a:t>five.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42910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Directions: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4130109"/>
            <a:ext cx="7786742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Take </a:t>
            </a:r>
            <a:r>
              <a:rPr lang="en-US" sz="3200" b="1" dirty="0" smtClean="0">
                <a:latin typeface="Arial Narrow" pitchFamily="34" charset="0"/>
              </a:rPr>
              <a:t>15 minutes </a:t>
            </a:r>
            <a:r>
              <a:rPr lang="en-US" sz="3200" b="1" dirty="0" smtClean="0">
                <a:latin typeface="Arial Narrow" pitchFamily="34" charset="0"/>
              </a:rPr>
              <a:t>to read </a:t>
            </a:r>
            <a:r>
              <a:rPr lang="en-US" sz="3200" b="1" dirty="0" smtClean="0">
                <a:latin typeface="Arial Narrow" pitchFamily="34" charset="0"/>
              </a:rPr>
              <a:t>a text and complete the L-column with what you read.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5415993"/>
            <a:ext cx="7786742" cy="5847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Present your KWL table to your classmates.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2851848"/>
            <a:ext cx="7786742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Take a piece of paper and a marker, </a:t>
            </a:r>
            <a:r>
              <a:rPr lang="en-US" sz="3200" b="1" dirty="0" smtClean="0">
                <a:latin typeface="Arial Narrow" pitchFamily="34" charset="0"/>
              </a:rPr>
              <a:t>make a KWL table and complete the K and W columns.</a:t>
            </a:r>
            <a:endParaRPr lang="th-TH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" action="ppaction://hlinkshowjump?jump=nextslide" highlightClick="1">
              <a:snd r:embed="rId2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While-act 1: KWL Reading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42910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KWL Table:</a:t>
            </a:r>
            <a:endParaRPr lang="th-TH" sz="36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14348" y="2000240"/>
          <a:ext cx="7858179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9393"/>
                <a:gridCol w="2619393"/>
                <a:gridCol w="2619393"/>
              </a:tblGrid>
              <a:tr h="49718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New Year Celebrations around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the World</a:t>
                      </a:r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4971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K: Know</a:t>
                      </a:r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W: Want</a:t>
                      </a:r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L:Learn</a:t>
                      </a:r>
                      <a:endParaRPr lang="th-TH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363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19" name="Picture 18" descr="graphic2095.gif">
            <a:hlinkClick r:id="rId3" action="ppaction://hlinksldjump" highlightClick="1">
              <a:snd r:embed="rId2" name="arrow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" action="ppaction://hlinkshowjump?jump=nextslide" highlightClick="1">
              <a:snd r:embed="rId2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Post-act 1: JIGSAW Reading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071678"/>
            <a:ext cx="800105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Work in a group of </a:t>
            </a:r>
            <a:r>
              <a:rPr lang="en-US" sz="3200" b="1" dirty="0" smtClean="0">
                <a:latin typeface="Arial Narrow" pitchFamily="34" charset="0"/>
              </a:rPr>
              <a:t>five-Home Group.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42910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Directions:</a:t>
            </a:r>
            <a:endParaRPr lang="th-TH" sz="3600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4130109"/>
            <a:ext cx="800105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Count 1- 5 in Home Group, walk to your Expert Group and spend 10 minutes for discussion.  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415993"/>
            <a:ext cx="800105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Go back to your Home Group, </a:t>
            </a:r>
            <a:r>
              <a:rPr lang="en-US" sz="3200" b="1" dirty="0" smtClean="0">
                <a:latin typeface="Arial Narrow" pitchFamily="34" charset="0"/>
              </a:rPr>
              <a:t>create and present a </a:t>
            </a:r>
            <a:r>
              <a:rPr lang="en-US" sz="3200" b="1" dirty="0" smtClean="0">
                <a:latin typeface="Arial Narrow" pitchFamily="34" charset="0"/>
              </a:rPr>
              <a:t>Mind Mapping of New Year Celebrations.</a:t>
            </a:r>
            <a:endParaRPr lang="th-TH" sz="3200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2851848"/>
            <a:ext cx="800105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itchFamily="34" charset="0"/>
              </a:rPr>
              <a:t>Take a </a:t>
            </a:r>
            <a:r>
              <a:rPr lang="en-US" sz="3200" b="1" dirty="0" smtClean="0">
                <a:latin typeface="Arial Narrow" pitchFamily="34" charset="0"/>
              </a:rPr>
              <a:t>reading text  and spend 5 minutes reading and 10 minutes to discuss in a group.</a:t>
            </a:r>
            <a:endParaRPr lang="th-TH" sz="3200" b="1" dirty="0">
              <a:latin typeface="Arial Narrow" pitchFamily="34" charset="0"/>
            </a:endParaRPr>
          </a:p>
        </p:txBody>
      </p:sp>
      <p:pic>
        <p:nvPicPr>
          <p:cNvPr id="19" name="Picture 18" descr="graphic2095.gif">
            <a:hlinkClick r:id="rId3" action="ppaction://hlinksldjump" highlightClick="1">
              <a:snd r:embed="rId2" name="arrow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" action="ppaction://hlinkshowjump?jump=nextslide" highlightClick="1">
              <a:snd r:embed="rId2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Post-act 1: JIGSAW Reading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642910" y="1214422"/>
            <a:ext cx="2428892" cy="714380"/>
          </a:xfrm>
          <a:prstGeom prst="homePlate">
            <a:avLst>
              <a:gd name="adj" fmla="val 342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Directions:</a:t>
            </a:r>
            <a:endParaRPr lang="th-TH" sz="3600" b="1" dirty="0">
              <a:latin typeface="Arial Narrow" pitchFamily="34" charset="0"/>
            </a:endParaRPr>
          </a:p>
        </p:txBody>
      </p:sp>
      <p:pic>
        <p:nvPicPr>
          <p:cNvPr id="19" name="Picture 18" descr="graphic2095.gif">
            <a:hlinkClick r:id="rId3" action="ppaction://hlinksldjump" highlightClick="1">
              <a:snd r:embed="rId2" name="arrow.wav" builtIn="1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714480" y="1285860"/>
            <a:ext cx="6000792" cy="5143536"/>
            <a:chOff x="1714480" y="1285860"/>
            <a:chExt cx="6000792" cy="5143536"/>
          </a:xfrm>
        </p:grpSpPr>
        <p:sp>
          <p:nvSpPr>
            <p:cNvPr id="9" name="Oval 8"/>
            <p:cNvSpPr/>
            <p:nvPr/>
          </p:nvSpPr>
          <p:spPr>
            <a:xfrm>
              <a:off x="5786446" y="2500306"/>
              <a:ext cx="1928826" cy="1714512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USA</a:t>
              </a:r>
              <a:endParaRPr lang="th-TH" sz="2000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14744" y="3286124"/>
              <a:ext cx="1928826" cy="1714512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NEW YEAR</a:t>
              </a:r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  <a:r>
                <a:rPr lang="en-US" sz="1800" b="1" dirty="0" smtClean="0">
                  <a:solidFill>
                    <a:schemeClr val="tx1"/>
                  </a:solidFill>
                  <a:latin typeface="Arial Narrow" pitchFamily="34" charset="0"/>
                </a:rPr>
                <a:t>Celebrations</a:t>
              </a:r>
              <a:endParaRPr lang="th-TH" sz="2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14480" y="2428868"/>
              <a:ext cx="1928826" cy="1714512"/>
            </a:xfrm>
            <a:prstGeom prst="ellipse">
              <a:avLst/>
            </a:prstGeom>
            <a:solidFill>
              <a:srgbClr val="FF33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INDIA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357818" y="4714884"/>
              <a:ext cx="1928826" cy="1714512"/>
            </a:xfrm>
            <a:prstGeom prst="ellipse">
              <a:avLst/>
            </a:prstGeom>
            <a:solidFill>
              <a:srgbClr val="00CC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THAI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LAND</a:t>
              </a:r>
              <a:endParaRPr lang="th-TH" sz="2000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43108" y="4714884"/>
              <a:ext cx="1928826" cy="1714512"/>
            </a:xfrm>
            <a:prstGeom prst="ellipse">
              <a:avLst/>
            </a:prstGeom>
            <a:solidFill>
              <a:srgbClr val="7030A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EGYPT</a:t>
              </a:r>
              <a:endParaRPr lang="th-TH" sz="2000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57620" y="1285860"/>
              <a:ext cx="1928826" cy="1714512"/>
            </a:xfrm>
            <a:prstGeom prst="ellipse">
              <a:avLst/>
            </a:prstGeom>
            <a:solidFill>
              <a:srgbClr val="0099F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Arial Narrow" pitchFamily="34" charset="0"/>
                </a:rPr>
                <a:t>JAPAN</a:t>
              </a:r>
              <a:endParaRPr lang="th-TH" sz="2000" b="1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3516123" y="3770497"/>
              <a:ext cx="108208" cy="2824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643570" y="3786190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0" idx="3"/>
            </p:cNvCxnSpPr>
            <p:nvPr/>
          </p:nvCxnSpPr>
          <p:spPr>
            <a:xfrm rot="5400000">
              <a:off x="3801875" y="4733859"/>
              <a:ext cx="179646" cy="211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" idx="5"/>
            </p:cNvCxnSpPr>
            <p:nvPr/>
          </p:nvCxnSpPr>
          <p:spPr>
            <a:xfrm rot="16200000" flipH="1">
              <a:off x="5341074" y="4769578"/>
              <a:ext cx="251084" cy="211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0" idx="0"/>
            </p:cNvCxnSpPr>
            <p:nvPr/>
          </p:nvCxnSpPr>
          <p:spPr>
            <a:xfrm rot="5400000" flipH="1" flipV="1">
              <a:off x="4554140" y="3125389"/>
              <a:ext cx="285752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isanc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ighbors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isanc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isanc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5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isance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ighbour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2647256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neighbour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00042"/>
            <a:ext cx="2647256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neighbour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143248"/>
            <a:ext cx="2647256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neighbour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143248"/>
            <a:ext cx="2647256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hlinkClick r:id="" action="ppaction://hlinkshowjump?jump=nextslide" highlightClick="1">
              <a:snd r:embed="rId7" name="arrow.wav" builtIn="1"/>
            </a:hlinkClick>
          </p:cNvPr>
          <p:cNvSpPr txBox="1"/>
          <p:nvPr/>
        </p:nvSpPr>
        <p:spPr>
          <a:xfrm>
            <a:off x="285720" y="5935824"/>
            <a:ext cx="8143932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Look at the photos: what is a theme? 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16" descr="graphic2095.gif">
            <a:hlinkClick r:id="rId8" action="ppaction://hlinksldjump" highlightClick="1">
              <a:snd r:embed="rId7" name="arrow.wav" builtIn="1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3900" y="5929330"/>
            <a:ext cx="642942" cy="642942"/>
          </a:xfrm>
          <a:prstGeom prst="rect">
            <a:avLst/>
          </a:prstGeom>
        </p:spPr>
      </p:pic>
      <p:pic>
        <p:nvPicPr>
          <p:cNvPr id="18" name="Picture 17" descr="neighbour 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760" y="500042"/>
            <a:ext cx="2647256" cy="257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neighbour 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3143248"/>
            <a:ext cx="2647256" cy="2571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hlinkshowjump?jump=nextslide" highlightClick="1">
              <a:snd r:embed="rId3" name="arrow.wav" builtIn="1"/>
            </a:hlinkClick>
          </p:cNvPr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Video</a:t>
            </a:r>
            <a:endParaRPr lang="th-TH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 dir="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417</Words>
  <Application>Microsoft Office PowerPoint</Application>
  <PresentationFormat>On-screen Show (4:3)</PresentationFormat>
  <Paragraphs>90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THESE PHOTOS</dc:title>
  <dc:creator>User</dc:creator>
  <cp:lastModifiedBy>User</cp:lastModifiedBy>
  <cp:revision>81</cp:revision>
  <dcterms:created xsi:type="dcterms:W3CDTF">2015-01-23T13:44:31Z</dcterms:created>
  <dcterms:modified xsi:type="dcterms:W3CDTF">2015-02-04T06:38:58Z</dcterms:modified>
</cp:coreProperties>
</file>