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0066FF"/>
    <a:srgbClr val="9900CC"/>
    <a:srgbClr val="FF3399"/>
    <a:srgbClr val="FF6600"/>
    <a:srgbClr val="993300"/>
    <a:srgbClr val="00CC00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15" autoAdjust="0"/>
    <p:restoredTop sz="94660"/>
  </p:normalViewPr>
  <p:slideViewPr>
    <p:cSldViewPr>
      <p:cViewPr varScale="1">
        <p:scale>
          <a:sx n="68" d="100"/>
          <a:sy n="68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FF9B2-CF4E-4A65-8766-BF6ED4E90C15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B099-E82F-42FD-9820-75ABCA60BDD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B099-E82F-42FD-9820-75ABCA60BDDE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B099-E82F-42FD-9820-75ABCA60BDDE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B099-E82F-42FD-9820-75ABCA60BDDE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3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CE87E-009D-4453-86BD-661C3FDFFF1F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BFF2-F7F4-4CCE-8765-1BF7FC53D77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audio" Target="../media/audio2.wav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2.jpeg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3042" y="2428868"/>
            <a:ext cx="2643206" cy="857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a classified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1357298"/>
            <a:ext cx="2643206" cy="857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a newspaper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042" y="3500438"/>
            <a:ext cx="2643206" cy="857256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a flyer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428868"/>
            <a:ext cx="2643206" cy="85725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a brochure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4572008"/>
            <a:ext cx="2643206" cy="857256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Narrow" pitchFamily="34" charset="0"/>
              </a:rPr>
              <a:t>a</a:t>
            </a:r>
            <a:r>
              <a:rPr lang="en-US" sz="3600" b="1" dirty="0" smtClean="0">
                <a:latin typeface="Arial Narrow" pitchFamily="34" charset="0"/>
              </a:rPr>
              <a:t> product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572008"/>
            <a:ext cx="2643206" cy="8572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a customer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500438"/>
            <a:ext cx="2643206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Narrow" pitchFamily="34" charset="0"/>
              </a:rPr>
              <a:t>a</a:t>
            </a:r>
            <a:r>
              <a:rPr lang="en-US" sz="3600" b="1" dirty="0" smtClean="0">
                <a:latin typeface="Arial Narrow" pitchFamily="34" charset="0"/>
              </a:rPr>
              <a:t>n internet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1357298"/>
            <a:ext cx="2643206" cy="857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a television</a:t>
            </a:r>
            <a:endParaRPr lang="th-TH" sz="3600" b="1" dirty="0">
              <a:latin typeface="Arial Narrow" pitchFamily="34" charset="0"/>
            </a:endParaRPr>
          </a:p>
        </p:txBody>
      </p:sp>
      <p:pic>
        <p:nvPicPr>
          <p:cNvPr id="17" name="Picture 16" descr="a newspa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85860"/>
            <a:ext cx="1102911" cy="977455"/>
          </a:xfrm>
          <a:prstGeom prst="rect">
            <a:avLst/>
          </a:prstGeom>
        </p:spPr>
      </p:pic>
      <p:pic>
        <p:nvPicPr>
          <p:cNvPr id="18" name="Picture 17" descr="a newspap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428868"/>
            <a:ext cx="1102911" cy="928694"/>
          </a:xfrm>
          <a:prstGeom prst="rect">
            <a:avLst/>
          </a:prstGeom>
        </p:spPr>
      </p:pic>
      <p:pic>
        <p:nvPicPr>
          <p:cNvPr id="19" name="Picture 18" descr="a newspap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429000"/>
            <a:ext cx="1000132" cy="977455"/>
          </a:xfrm>
          <a:prstGeom prst="rect">
            <a:avLst/>
          </a:prstGeom>
        </p:spPr>
      </p:pic>
      <p:pic>
        <p:nvPicPr>
          <p:cNvPr id="20" name="Picture 19" descr="a newspap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500570"/>
            <a:ext cx="1102911" cy="1000132"/>
          </a:xfrm>
          <a:prstGeom prst="rect">
            <a:avLst/>
          </a:prstGeom>
        </p:spPr>
      </p:pic>
      <p:pic>
        <p:nvPicPr>
          <p:cNvPr id="21" name="Picture 20" descr="a newspap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55303" y="1360996"/>
            <a:ext cx="1102911" cy="827183"/>
          </a:xfrm>
          <a:prstGeom prst="rect">
            <a:avLst/>
          </a:prstGeom>
        </p:spPr>
      </p:pic>
      <p:pic>
        <p:nvPicPr>
          <p:cNvPr id="23" name="Picture 22" descr="a newspap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55303" y="2404993"/>
            <a:ext cx="1102911" cy="882328"/>
          </a:xfrm>
          <a:prstGeom prst="rect">
            <a:avLst/>
          </a:prstGeom>
        </p:spPr>
      </p:pic>
      <p:pic>
        <p:nvPicPr>
          <p:cNvPr id="24" name="Picture 23" descr="intern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644" y="3429000"/>
            <a:ext cx="943079" cy="862948"/>
          </a:xfrm>
          <a:prstGeom prst="rect">
            <a:avLst/>
          </a:prstGeom>
        </p:spPr>
      </p:pic>
      <p:pic>
        <p:nvPicPr>
          <p:cNvPr id="25" name="Picture 24" descr="custom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4572008"/>
            <a:ext cx="1142988" cy="842001"/>
          </a:xfrm>
          <a:prstGeom prst="rect">
            <a:avLst/>
          </a:prstGeom>
        </p:spPr>
      </p:pic>
      <p:pic>
        <p:nvPicPr>
          <p:cNvPr id="26" name="Picture 25" descr="a newspa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428736"/>
            <a:ext cx="2579426" cy="2286016"/>
          </a:xfrm>
          <a:prstGeom prst="rect">
            <a:avLst/>
          </a:prstGeom>
        </p:spPr>
      </p:pic>
      <p:pic>
        <p:nvPicPr>
          <p:cNvPr id="27" name="Picture 26" descr="a newspap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66188"/>
            <a:ext cx="2428892" cy="2045221"/>
          </a:xfrm>
          <a:prstGeom prst="rect">
            <a:avLst/>
          </a:prstGeom>
        </p:spPr>
      </p:pic>
      <p:pic>
        <p:nvPicPr>
          <p:cNvPr id="28" name="Picture 27" descr="a newspap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3743421"/>
            <a:ext cx="2214578" cy="2254755"/>
          </a:xfrm>
          <a:prstGeom prst="rect">
            <a:avLst/>
          </a:prstGeom>
        </p:spPr>
      </p:pic>
      <p:pic>
        <p:nvPicPr>
          <p:cNvPr id="30" name="Picture 29" descr="a newspap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2428868"/>
            <a:ext cx="2071702" cy="1553777"/>
          </a:xfrm>
          <a:prstGeom prst="rect">
            <a:avLst/>
          </a:prstGeom>
        </p:spPr>
      </p:pic>
      <p:pic>
        <p:nvPicPr>
          <p:cNvPr id="31" name="Picture 30" descr="a newspap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1928802"/>
            <a:ext cx="1930128" cy="1901291"/>
          </a:xfrm>
          <a:prstGeom prst="rect">
            <a:avLst/>
          </a:prstGeom>
        </p:spPr>
      </p:pic>
      <p:pic>
        <p:nvPicPr>
          <p:cNvPr id="33" name="Picture 32" descr="custom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9256" y="4000504"/>
            <a:ext cx="2857520" cy="2105040"/>
          </a:xfrm>
          <a:prstGeom prst="rect">
            <a:avLst/>
          </a:prstGeom>
        </p:spPr>
      </p:pic>
      <p:pic>
        <p:nvPicPr>
          <p:cNvPr id="32" name="Picture 31" descr="intern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8992" y="439766"/>
            <a:ext cx="2071702" cy="1489036"/>
          </a:xfrm>
          <a:prstGeom prst="rect">
            <a:avLst/>
          </a:prstGeom>
        </p:spPr>
      </p:pic>
      <p:pic>
        <p:nvPicPr>
          <p:cNvPr id="29" name="Picture 28" descr="a newspap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786190"/>
            <a:ext cx="2214578" cy="22145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6143620"/>
            <a:ext cx="9144000" cy="71438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PRODUCT ADVERTISEMENT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5" name="Picture 34" descr="boy004.gif">
            <a:hlinkClick r:id="" action="ppaction://hlinkshowjump?jump=nextslide" highlightClick="1">
              <a:snd r:embed="rId13" name="push.wav" builtIn="1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6776" y="557214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4" grpId="0" bldLvl="5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necessary (adjective)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000636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needed in order to achieve a particular result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Advertisements are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necessary</a:t>
            </a:r>
            <a:r>
              <a:rPr lang="en-US" sz="4000" b="1" dirty="0" smtClean="0">
                <a:latin typeface="Arial Narrow" pitchFamily="34" charset="0"/>
              </a:rPr>
              <a:t> –that’s what a lot of companies have experienced.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8" name="Picture 7" descr="exper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428604"/>
            <a:ext cx="3500462" cy="5643602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unique (adjective)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4346" y="4714884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being the only existing one of its 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type or, more general, unusual, or 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special in some way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17397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A good logo is </a:t>
            </a:r>
            <a:r>
              <a:rPr lang="en-US" sz="4000" b="1" dirty="0" smtClean="0">
                <a:solidFill>
                  <a:srgbClr val="FF9900"/>
                </a:solidFill>
                <a:latin typeface="Arial Narrow" pitchFamily="34" charset="0"/>
              </a:rPr>
              <a:t>unique </a:t>
            </a:r>
            <a:r>
              <a:rPr lang="en-US" sz="4000" b="1" dirty="0" smtClean="0">
                <a:latin typeface="Arial Narrow" pitchFamily="34" charset="0"/>
              </a:rPr>
              <a:t>and not easily confused with logos of other companies.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8" name="Picture 7" descr="exper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428604"/>
            <a:ext cx="3500462" cy="5643602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 descr="boy004.gif">
            <a:hlinkClick r:id="rId4" action="ppaction://hlinksldjump" highlightClick="1">
              <a:snd r:embed="rId5" name="push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592" y="5595956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vocabular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8929718" cy="3786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STURCTURE</a:t>
            </a:r>
            <a:endParaRPr lang="th-TH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388" y="6643734"/>
            <a:ext cx="2214578" cy="214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boy004.gif">
            <a:hlinkClick r:id="rId4" action="ppaction://hlinksldjump" highlightClick="1">
              <a:snd r:embed="rId5" name="push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0" y="638175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Superlative Adjective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00042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Narrow" pitchFamily="34" charset="0"/>
              </a:rPr>
              <a:t>Use the </a:t>
            </a:r>
            <a:r>
              <a:rPr lang="en-GB" b="1" dirty="0" smtClean="0">
                <a:latin typeface="Arial Narrow" pitchFamily="34" charset="0"/>
              </a:rPr>
              <a:t>Superlative</a:t>
            </a:r>
            <a:r>
              <a:rPr lang="en-GB" dirty="0" smtClean="0">
                <a:latin typeface="Arial Narrow" pitchFamily="34" charset="0"/>
              </a:rPr>
              <a:t> to compare one member of a group to the whole group.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1428736"/>
            <a:ext cx="6858048" cy="6429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1.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Add </a:t>
            </a:r>
            <a:r>
              <a:rPr lang="en-US" b="1" dirty="0" smtClean="0">
                <a:solidFill>
                  <a:srgbClr val="FF3300"/>
                </a:solidFill>
                <a:latin typeface="Arial Narrow" pitchFamily="34" charset="0"/>
                <a:ea typeface="+mj-ea"/>
                <a:cs typeface="+mj-cs"/>
              </a:rPr>
              <a:t>–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after one-syllable adjectives </a:t>
            </a:r>
            <a:r>
              <a:rPr lang="en-US" b="1" dirty="0" smtClean="0">
                <a:solidFill>
                  <a:srgbClr val="FF33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2910" y="2071678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long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3174" y="2071678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2910" y="2857496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hot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43174" y="2857496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hott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57752" y="2071678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nice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16" y="2071678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nice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57752" y="2857496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new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58016" y="2857496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new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786976" y="2857496"/>
            <a:ext cx="1570842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00034" y="3786190"/>
            <a:ext cx="6858048" cy="6429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2.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Change y into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before adding –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2910" y="4429132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lazy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643174" y="4429132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2910" y="5214950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sexy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643174" y="5214950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sexi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857752" y="4429132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happy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58016" y="4429132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happi</a:t>
            </a: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e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857752" y="5214950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busy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16" y="5214950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busi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786976" y="5214950"/>
            <a:ext cx="1570842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Superlative Adjective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428604"/>
            <a:ext cx="8286808" cy="6429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3.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Add </a:t>
            </a:r>
            <a:r>
              <a:rPr lang="en-US" b="1" dirty="0" smtClean="0">
                <a:solidFill>
                  <a:srgbClr val="FF3300"/>
                </a:solidFill>
                <a:latin typeface="Arial Narrow" pitchFamily="34" charset="0"/>
                <a:ea typeface="+mj-ea"/>
                <a:cs typeface="+mj-cs"/>
              </a:rPr>
              <a:t>most-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before adjectives that are over two syllables 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43108" y="1071546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beautiful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43372" y="1071546"/>
            <a:ext cx="1071570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most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43108" y="1928802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punctual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43372" y="1928802"/>
            <a:ext cx="1071570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most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0034" y="2786058"/>
            <a:ext cx="6858048" cy="6429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4.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Some adjectives are changed irregularly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2910" y="3357562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good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643174" y="3357562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2910" y="4143380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bad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643174" y="4143380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worst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42910" y="4929198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little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643174" y="4929198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least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857752" y="3775100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many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16" y="3775100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most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429389" y="4500173"/>
            <a:ext cx="228601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5214942" y="1071546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beautiful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214942" y="1928802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punctual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57752" y="4560918"/>
            <a:ext cx="1643074" cy="72547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far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858016" y="4560918"/>
            <a:ext cx="1643074" cy="72547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furthest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4" grpId="0" animBg="1"/>
      <p:bldP spid="15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Superlative Adjective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2000240"/>
            <a:ext cx="7643866" cy="58477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The mobile phone is </a:t>
            </a:r>
            <a:r>
              <a:rPr lang="en-US" sz="3200" b="1" dirty="0" smtClean="0">
                <a:solidFill>
                  <a:srgbClr val="0066FF"/>
                </a:solidFill>
                <a:latin typeface="Arial Narrow" pitchFamily="34" charset="0"/>
              </a:rPr>
              <a:t>the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itchFamily="34" charset="0"/>
              </a:rPr>
              <a:t>best</a:t>
            </a:r>
            <a:r>
              <a:rPr lang="en-US" sz="3200" b="1" dirty="0" smtClean="0">
                <a:latin typeface="Arial Narrow" pitchFamily="34" charset="0"/>
              </a:rPr>
              <a:t> device of all.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786" y="2714620"/>
            <a:ext cx="7643866" cy="58477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Joanna is </a:t>
            </a:r>
            <a:r>
              <a:rPr lang="en-US" sz="3200" b="1" dirty="0" smtClean="0">
                <a:solidFill>
                  <a:srgbClr val="0066FF"/>
                </a:solidFill>
                <a:latin typeface="Arial Narrow" pitchFamily="34" charset="0"/>
              </a:rPr>
              <a:t>the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itchFamily="34" charset="0"/>
              </a:rPr>
              <a:t>most beautiful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3200" b="1" dirty="0" smtClean="0">
                <a:latin typeface="Arial Narrow" pitchFamily="34" charset="0"/>
              </a:rPr>
              <a:t>girl in this room.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786" y="3429000"/>
            <a:ext cx="7643866" cy="58477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Kennedy is </a:t>
            </a:r>
            <a:r>
              <a:rPr lang="en-US" sz="3200" b="1" dirty="0" smtClean="0">
                <a:solidFill>
                  <a:srgbClr val="0066FF"/>
                </a:solidFill>
                <a:latin typeface="Arial Narrow" pitchFamily="34" charset="0"/>
              </a:rPr>
              <a:t>the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itchFamily="34" charset="0"/>
              </a:rPr>
              <a:t>funniest</a:t>
            </a:r>
            <a:r>
              <a:rPr lang="en-US" sz="3200" b="1" dirty="0" smtClean="0">
                <a:latin typeface="Arial Narrow" pitchFamily="34" charset="0"/>
              </a:rPr>
              <a:t> boy of all. 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786" y="4130109"/>
            <a:ext cx="7626694" cy="58477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Frank and I were </a:t>
            </a:r>
            <a:r>
              <a:rPr lang="en-US" sz="3200" b="1" dirty="0" smtClean="0">
                <a:solidFill>
                  <a:srgbClr val="0066FF"/>
                </a:solidFill>
                <a:latin typeface="Arial Narrow" pitchFamily="34" charset="0"/>
              </a:rPr>
              <a:t>the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itchFamily="34" charset="0"/>
              </a:rPr>
              <a:t>fastest</a:t>
            </a:r>
            <a:r>
              <a:rPr lang="en-US" sz="3200" b="1" dirty="0" smtClean="0">
                <a:latin typeface="Arial Narrow" pitchFamily="34" charset="0"/>
              </a:rPr>
              <a:t> car racers. 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785786" y="1214422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Examples</a:t>
            </a:r>
            <a:endParaRPr lang="th-TH" sz="3600" b="1" dirty="0">
              <a:latin typeface="Arial Narrow" pitchFamily="34" charset="0"/>
            </a:endParaRPr>
          </a:p>
        </p:txBody>
      </p:sp>
      <p:pic>
        <p:nvPicPr>
          <p:cNvPr id="41" name="Picture 40" descr="boy004.gif">
            <a:hlinkClick r:id="rId3" action="ppaction://hlinksldjump" highlightClick="1">
              <a:snd r:embed="rId4" name="push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592" y="5595956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vocabular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286124"/>
            <a:ext cx="9358346" cy="3786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READING TEXT</a:t>
            </a:r>
            <a:endParaRPr lang="th-TH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0826" y="6643758"/>
            <a:ext cx="2214578" cy="214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boy004.gif">
            <a:hlinkClick r:id="rId4" action="ppaction://hlinksldjump" highlightClick="1">
              <a:snd r:embed="rId5" name="push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0" y="638175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714488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Where are the product advertisements often seen?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071810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How do the street vendors advertise their products?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463015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What is the important part of advertisement and selling products?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57224" y="928670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Questions</a:t>
            </a:r>
            <a:endParaRPr lang="th-TH" sz="3600" b="1" dirty="0">
              <a:latin typeface="Arial Narrow" pitchFamily="34" charset="0"/>
            </a:endParaRPr>
          </a:p>
        </p:txBody>
      </p:sp>
      <p:pic>
        <p:nvPicPr>
          <p:cNvPr id="8" name="Picture 7" descr="boy004.gif">
            <a:hlinkClick r:id="rId3" action="ppaction://hlinksldjump" highlightClick="1">
              <a:snd r:embed="rId4" name="push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76" y="5572140"/>
            <a:ext cx="476250" cy="476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PRODUCT ADVERTISEMENT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357298"/>
            <a:ext cx="778674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Work in a group of three.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57224" y="500042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Directions: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Act 1: Brainstorming Web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143116"/>
            <a:ext cx="778674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Take five minutes to read the reading text.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928934"/>
            <a:ext cx="7786742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Take a piece of paper and a marker, and then write a conclusion of a text using a Brainstorming web.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4817923"/>
            <a:ext cx="778674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Present the conclusion web to your classmates. </a:t>
            </a:r>
            <a:endParaRPr lang="th-TH" sz="3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33" descr="spider map.png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28662" y="428604"/>
            <a:ext cx="7143800" cy="5643602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 flipH="1">
            <a:off x="6357950" y="2714620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Example: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Act 1: Brainstorming Web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7" descr="boy004.gif">
            <a:hlinkClick r:id="rId4" action="ppaction://hlinksldjump" highlightClick="1">
              <a:snd r:embed="rId5" name="push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76" y="5572140"/>
            <a:ext cx="476250" cy="4762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428992" y="1857364"/>
            <a:ext cx="2071702" cy="20002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 smtClean="0">
                <a:solidFill>
                  <a:schemeClr val="tx1"/>
                </a:solidFill>
                <a:latin typeface="Arial Narrow" pitchFamily="34" charset="0"/>
              </a:rPr>
              <a:t>Product Advertisement</a:t>
            </a:r>
            <a:endParaRPr lang="th-TH" sz="175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PRODUCT ADVERTISEMENT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Rectangle 3">
            <a:hlinkClick r:id="" action="ppaction://hlinkshowjump?jump=nextslide" highlightClick="1">
              <a:snd r:embed="rId4" name="push.wav" builtIn="1"/>
            </a:hlinkClick>
          </p:cNvPr>
          <p:cNvSpPr/>
          <p:nvPr/>
        </p:nvSpPr>
        <p:spPr>
          <a:xfrm>
            <a:off x="1071538" y="1357298"/>
            <a:ext cx="3286148" cy="7143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Video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>
            <a:hlinkClick r:id="rId5" action="ppaction://hlinksldjump" highlightClick="1">
              <a:snd r:embed="rId4" name="push.wav" builtIn="1"/>
            </a:hlinkClick>
          </p:cNvPr>
          <p:cNvSpPr/>
          <p:nvPr/>
        </p:nvSpPr>
        <p:spPr>
          <a:xfrm>
            <a:off x="4500562" y="1357298"/>
            <a:ext cx="3286148" cy="7143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Vocabulary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>
            <a:hlinkClick r:id="rId6" action="ppaction://hlinksldjump" highlightClick="1">
              <a:snd r:embed="rId4" name="push.wav" builtIn="1"/>
            </a:hlinkClick>
          </p:cNvPr>
          <p:cNvSpPr/>
          <p:nvPr/>
        </p:nvSpPr>
        <p:spPr>
          <a:xfrm>
            <a:off x="1071538" y="2285992"/>
            <a:ext cx="3286148" cy="7143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Structure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>
            <a:hlinkClick r:id="rId7" action="ppaction://hlinksldjump" highlightClick="1">
              <a:snd r:embed="rId4" name="push.wav" builtIn="1"/>
            </a:hlinkClick>
          </p:cNvPr>
          <p:cNvSpPr/>
          <p:nvPr/>
        </p:nvSpPr>
        <p:spPr>
          <a:xfrm>
            <a:off x="4500562" y="2285992"/>
            <a:ext cx="3286148" cy="714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Reading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>
            <a:hlinkClick r:id="rId8" action="ppaction://hlinksldjump" highlightClick="1">
              <a:snd r:embed="rId4" name="push.wav" builtIn="1"/>
            </a:hlinkClick>
          </p:cNvPr>
          <p:cNvSpPr/>
          <p:nvPr/>
        </p:nvSpPr>
        <p:spPr>
          <a:xfrm>
            <a:off x="2928926" y="3214686"/>
            <a:ext cx="3286148" cy="71438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While-Act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ectangle 8">
            <a:hlinkClick r:id="rId9" action="ppaction://hlinksldjump" highlightClick="1">
              <a:snd r:embed="rId4" name="push.wav" builtIn="1"/>
            </a:hlinkClick>
          </p:cNvPr>
          <p:cNvSpPr/>
          <p:nvPr/>
        </p:nvSpPr>
        <p:spPr>
          <a:xfrm>
            <a:off x="2928926" y="4143380"/>
            <a:ext cx="3286148" cy="71438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Post-Act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9" descr="product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/>
      <p:bldP spid="4" grpId="0" bldLvl="5" animBg="1"/>
      <p:bldP spid="5" grpId="0" bldLvl="5" animBg="1"/>
      <p:bldP spid="6" grpId="0" bldLvl="5" animBg="1"/>
      <p:bldP spid="7" grpId="0" bldLvl="5" animBg="1"/>
      <p:bldP spid="8" grpId="0" bldLvl="5" animBg="1"/>
      <p:bldP spid="9" grpId="0" bldLvl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357298"/>
            <a:ext cx="7786742" cy="52322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Work in a group of five.</a:t>
            </a:r>
            <a:endParaRPr lang="th-TH" b="1" dirty="0">
              <a:latin typeface="Arial Narrow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57224" y="500042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Directions: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Act 2: Product Walk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000240"/>
            <a:ext cx="7786742" cy="95410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Take a piece of paper, some markers and crayons to your own group.</a:t>
            </a:r>
            <a:endParaRPr lang="th-TH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071810"/>
            <a:ext cx="7786742" cy="95410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Create a product advertisement from the product given and write at least three sentences about goods.</a:t>
            </a:r>
            <a:endParaRPr lang="th-TH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120226"/>
            <a:ext cx="7786742" cy="52322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Present it to your classmates and stick it on a wall.</a:t>
            </a:r>
            <a:endParaRPr lang="th-TH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4760909"/>
            <a:ext cx="7786742" cy="95410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Walk around a room seeing and posting a star on your most satisfying product advertisement</a:t>
            </a:r>
            <a:endParaRPr lang="th-TH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Act 2: Product Walk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2976" y="571480"/>
            <a:ext cx="6715172" cy="4643470"/>
          </a:xfrm>
          <a:prstGeom prst="rect">
            <a:avLst/>
          </a:prstGeom>
          <a:solidFill>
            <a:schemeClr val="bg1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 descr="text-tuts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642918"/>
            <a:ext cx="2894439" cy="45005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00496" y="587857"/>
            <a:ext cx="38576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Adidas is all in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372" y="1299977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This is the most comfortable shoes for all activities.</a:t>
            </a:r>
            <a:endParaRPr lang="th-TH" sz="2400" i="1" dirty="0"/>
          </a:p>
        </p:txBody>
      </p:sp>
      <p:sp>
        <p:nvSpPr>
          <p:cNvPr id="7" name="Pentagon 6"/>
          <p:cNvSpPr/>
          <p:nvPr/>
        </p:nvSpPr>
        <p:spPr>
          <a:xfrm>
            <a:off x="357158" y="5357826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Example: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250030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It costs 10 dollars</a:t>
            </a:r>
            <a:r>
              <a:rPr lang="en-US" sz="2400" b="1" i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(May 10-June11)</a:t>
            </a:r>
            <a:endParaRPr lang="th-TH" sz="24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342900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FF"/>
                </a:solidFill>
              </a:rPr>
              <a:t>Buy it online: </a:t>
            </a:r>
          </a:p>
          <a:p>
            <a:pPr algn="ctr"/>
            <a:r>
              <a:rPr lang="en-US" sz="2400" u="sng" dirty="0" smtClean="0">
                <a:solidFill>
                  <a:srgbClr val="0066FF"/>
                </a:solidFill>
              </a:rPr>
              <a:t>www. Adidas.co.us</a:t>
            </a:r>
            <a:endParaRPr lang="th-TH" sz="2400" i="1" u="sng" dirty="0">
              <a:solidFill>
                <a:srgbClr val="00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4383953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9900"/>
                </a:solidFill>
              </a:rPr>
              <a:t>With a special gift,</a:t>
            </a:r>
          </a:p>
          <a:p>
            <a:pPr algn="ctr"/>
            <a:r>
              <a:rPr lang="en-US" sz="2400" u="sng" dirty="0" smtClean="0">
                <a:solidFill>
                  <a:srgbClr val="009900"/>
                </a:solidFill>
              </a:rPr>
              <a:t>Free CANON Camera</a:t>
            </a:r>
            <a:endParaRPr lang="th-TH" sz="2400" u="sng" dirty="0">
              <a:solidFill>
                <a:srgbClr val="009900"/>
              </a:solidFill>
            </a:endParaRPr>
          </a:p>
        </p:txBody>
      </p:sp>
      <p:pic>
        <p:nvPicPr>
          <p:cNvPr id="21" name="Picture 20" descr="boy004.gif">
            <a:hlinkClick r:id="rId4" action="ppaction://hlinksldjump" highlightClick="1">
              <a:snd r:embed="rId5" name="push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76" y="557214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PRODUCT ADVERTISEMENT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00024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What is the video mainly about?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72111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What is the advertisement used for?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435494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How is the advertisement important for customers?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57224" y="1214422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Questions</a:t>
            </a:r>
            <a:endParaRPr lang="th-TH" sz="3600" b="1" dirty="0">
              <a:latin typeface="Arial Narrow" pitchFamily="34" charset="0"/>
            </a:endParaRPr>
          </a:p>
        </p:txBody>
      </p:sp>
      <p:pic>
        <p:nvPicPr>
          <p:cNvPr id="8" name="Picture 7" descr="boy004.gif">
            <a:hlinkClick r:id="rId3" action="ppaction://hlinksldjump" highlightClick="1">
              <a:snd r:embed="rId4" name="push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76" y="5572140"/>
            <a:ext cx="476250" cy="476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PRODUCT ADVERTISEMENT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vocabular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76"/>
            <a:ext cx="9144000" cy="314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VOCABULARY</a:t>
            </a:r>
            <a:endParaRPr lang="th-TH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6643734"/>
            <a:ext cx="2214578" cy="214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boy004.gif">
            <a:hlinkClick r:id="rId4" action="ppaction://hlinksldjump" highlightClick="1">
              <a:snd r:embed="rId5" name="push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0" y="638175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notice (verb)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000636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to see or become consciousness of something or someone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There are so many that you might not even </a:t>
            </a:r>
            <a:r>
              <a:rPr lang="en-US" sz="4000" b="1" dirty="0" smtClean="0">
                <a:solidFill>
                  <a:srgbClr val="009900"/>
                </a:solidFill>
                <a:latin typeface="Arial Narrow" pitchFamily="34" charset="0"/>
              </a:rPr>
              <a:t>notice</a:t>
            </a:r>
            <a:r>
              <a:rPr lang="en-US" sz="4000" b="1" dirty="0" smtClean="0">
                <a:latin typeface="Arial Narrow" pitchFamily="34" charset="0"/>
              </a:rPr>
              <a:t> them. 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exper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428604"/>
            <a:ext cx="3500462" cy="5643602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advertise (verb)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000636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to make something known generally 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or in public, especially in order to sell it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14488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To </a:t>
            </a: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advertise</a:t>
            </a:r>
            <a:r>
              <a:rPr lang="en-US" sz="4000" b="1" dirty="0" smtClean="0">
                <a:latin typeface="Arial Narrow" pitchFamily="34" charset="0"/>
              </a:rPr>
              <a:t> means to call something to the attention of the public.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8" name="Picture 7" descr="exper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428604"/>
            <a:ext cx="3500462" cy="5643602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vendor (noun)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000636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someone who is selling something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643050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Street </a:t>
            </a:r>
            <a:r>
              <a:rPr lang="en-US" sz="4000" b="1" dirty="0" smtClean="0">
                <a:solidFill>
                  <a:srgbClr val="FF0066"/>
                </a:solidFill>
                <a:latin typeface="Arial Narrow" pitchFamily="34" charset="0"/>
              </a:rPr>
              <a:t>vendors</a:t>
            </a:r>
            <a:r>
              <a:rPr lang="en-US" sz="4000" b="1" dirty="0" smtClean="0">
                <a:latin typeface="Arial Narrow" pitchFamily="34" charset="0"/>
              </a:rPr>
              <a:t> advertise by calling out loudly: “Bananas – 10 for 2 dollars!”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8" name="Picture 7" descr="exper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428604"/>
            <a:ext cx="3500462" cy="5643602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6143644"/>
            <a:ext cx="6215106" cy="7143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product (noun)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something that is made to be sold, or produced by an industrial process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Vendors prefer to advertise their </a:t>
            </a:r>
            <a:r>
              <a:rPr lang="en-US" sz="4000" b="1" dirty="0" smtClean="0">
                <a:solidFill>
                  <a:srgbClr val="0066FF"/>
                </a:solidFill>
                <a:latin typeface="Arial Narrow" pitchFamily="34" charset="0"/>
              </a:rPr>
              <a:t>products</a:t>
            </a:r>
            <a:r>
              <a:rPr lang="en-US" sz="4000" b="1" dirty="0" smtClean="0">
                <a:solidFill>
                  <a:srgbClr val="00CC00"/>
                </a:solidFill>
                <a:latin typeface="Arial Narrow" pitchFamily="34" charset="0"/>
              </a:rPr>
              <a:t> </a:t>
            </a:r>
            <a:r>
              <a:rPr lang="en-US" sz="4000" b="1" dirty="0" smtClean="0">
                <a:latin typeface="Arial Narrow" pitchFamily="34" charset="0"/>
              </a:rPr>
              <a:t>on posters that can be found everywhere.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8" name="Picture 7" descr="exper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428604"/>
            <a:ext cx="3500462" cy="5643602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531</Words>
  <Application>Microsoft Office PowerPoint</Application>
  <PresentationFormat>On-screen Show (4:3)</PresentationFormat>
  <Paragraphs>125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54</cp:revision>
  <dcterms:created xsi:type="dcterms:W3CDTF">2015-01-25T09:32:39Z</dcterms:created>
  <dcterms:modified xsi:type="dcterms:W3CDTF">2015-02-04T04:54:53Z</dcterms:modified>
</cp:coreProperties>
</file>